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54"/>
  </p:notesMasterIdLst>
  <p:sldIdLst>
    <p:sldId id="330" r:id="rId3"/>
    <p:sldId id="335" r:id="rId4"/>
    <p:sldId id="336" r:id="rId5"/>
    <p:sldId id="256" r:id="rId6"/>
    <p:sldId id="257" r:id="rId7"/>
    <p:sldId id="258" r:id="rId8"/>
    <p:sldId id="379" r:id="rId9"/>
    <p:sldId id="260" r:id="rId10"/>
    <p:sldId id="338" r:id="rId11"/>
    <p:sldId id="337" r:id="rId12"/>
    <p:sldId id="263" r:id="rId13"/>
    <p:sldId id="264" r:id="rId14"/>
    <p:sldId id="265" r:id="rId15"/>
    <p:sldId id="266" r:id="rId16"/>
    <p:sldId id="306" r:id="rId17"/>
    <p:sldId id="307" r:id="rId18"/>
    <p:sldId id="269" r:id="rId19"/>
    <p:sldId id="380" r:id="rId20"/>
    <p:sldId id="270" r:id="rId21"/>
    <p:sldId id="271" r:id="rId22"/>
    <p:sldId id="272" r:id="rId23"/>
    <p:sldId id="273" r:id="rId24"/>
    <p:sldId id="274" r:id="rId25"/>
    <p:sldId id="275" r:id="rId26"/>
    <p:sldId id="303" r:id="rId27"/>
    <p:sldId id="322" r:id="rId28"/>
    <p:sldId id="276" r:id="rId29"/>
    <p:sldId id="277" r:id="rId30"/>
    <p:sldId id="346" r:id="rId31"/>
    <p:sldId id="340" r:id="rId32"/>
    <p:sldId id="342" r:id="rId33"/>
    <p:sldId id="291" r:id="rId34"/>
    <p:sldId id="323" r:id="rId35"/>
    <p:sldId id="343" r:id="rId36"/>
    <p:sldId id="324" r:id="rId37"/>
    <p:sldId id="325" r:id="rId38"/>
    <p:sldId id="326" r:id="rId39"/>
    <p:sldId id="344" r:id="rId40"/>
    <p:sldId id="327" r:id="rId41"/>
    <p:sldId id="345" r:id="rId42"/>
    <p:sldId id="297" r:id="rId43"/>
    <p:sldId id="292" r:id="rId44"/>
    <p:sldId id="301" r:id="rId45"/>
    <p:sldId id="302" r:id="rId46"/>
    <p:sldId id="328" r:id="rId47"/>
    <p:sldId id="329" r:id="rId48"/>
    <p:sldId id="304" r:id="rId49"/>
    <p:sldId id="278" r:id="rId50"/>
    <p:sldId id="377" r:id="rId51"/>
    <p:sldId id="376" r:id="rId52"/>
    <p:sldId id="378" r:id="rId53"/>
  </p:sldIdLst>
  <p:sldSz cx="9144000" cy="6858000" type="screen4x3"/>
  <p:notesSz cx="6858000" cy="9296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0">
          <p15:clr>
            <a:srgbClr val="A4A3A4"/>
          </p15:clr>
        </p15:guide>
        <p15:guide id="2" pos="55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änicher Marius" initials="GM" lastIdx="3" clrIdx="0">
    <p:extLst>
      <p:ext uri="{19B8F6BF-5375-455C-9EA6-DF929625EA0E}">
        <p15:presenceInfo xmlns:p15="http://schemas.microsoft.com/office/powerpoint/2012/main" userId="S::marius.graenicher@gymthun.ch::04f507ef-40ab-45fc-84cc-e25805ebfd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CC99"/>
    <a:srgbClr val="E8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9" autoAdjust="0"/>
    <p:restoredTop sz="94672"/>
  </p:normalViewPr>
  <p:slideViewPr>
    <p:cSldViewPr snapToGrid="0" snapToObjects="1" showGuides="1">
      <p:cViewPr varScale="1">
        <p:scale>
          <a:sx n="153" d="100"/>
          <a:sy n="153" d="100"/>
        </p:scale>
        <p:origin x="1196" y="96"/>
      </p:cViewPr>
      <p:guideLst>
        <p:guide orient="horz" pos="4140"/>
        <p:guide pos="55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6D95-0C02-4BA6-ACA2-982A698ED528}" type="datetimeFigureOut">
              <a:rPr lang="de-CH" smtClean="0"/>
              <a:t>18.08.2023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B115-0231-418A-8DBB-4B2CB612BF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880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2B115-0231-418A-8DBB-4B2CB612BF1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2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7112222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1" y="1584000"/>
            <a:ext cx="7112221" cy="4265893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7616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7999"/>
            <a:ext cx="3999856" cy="971661"/>
          </a:xfrm>
        </p:spPr>
        <p:txBody>
          <a:bodyPr/>
          <a:lstStyle/>
          <a:p>
            <a:r>
              <a:rPr lang="de-CH" dirty="0"/>
              <a:t>Titel</a:t>
            </a:r>
            <a:br>
              <a:rPr lang="de-CH" dirty="0"/>
            </a:br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979660"/>
            <a:ext cx="3998005" cy="389515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25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7112222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1" y="1584000"/>
            <a:ext cx="7112221" cy="4265893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3777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3999856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584000"/>
            <a:ext cx="3998005" cy="429081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370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7999"/>
            <a:ext cx="3999856" cy="971661"/>
          </a:xfrm>
        </p:spPr>
        <p:txBody>
          <a:bodyPr/>
          <a:lstStyle/>
          <a:p>
            <a:r>
              <a:rPr lang="de-CH" dirty="0"/>
              <a:t>Titel</a:t>
            </a:r>
            <a:br>
              <a:rPr lang="de-CH" dirty="0"/>
            </a:br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979660"/>
            <a:ext cx="3998005" cy="389515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73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83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620000" y="0"/>
            <a:ext cx="5616000" cy="68580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/>
              <a:t>Bild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6731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899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225359" cy="57150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1" y="2011732"/>
            <a:ext cx="7225358" cy="3846749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7057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3999856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584000"/>
            <a:ext cx="3998005" cy="429081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39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7999"/>
            <a:ext cx="3999856" cy="971661"/>
          </a:xfrm>
        </p:spPr>
        <p:txBody>
          <a:bodyPr/>
          <a:lstStyle/>
          <a:p>
            <a:r>
              <a:rPr lang="de-CH" dirty="0"/>
              <a:t>Titel</a:t>
            </a:r>
            <a:br>
              <a:rPr lang="de-CH" dirty="0"/>
            </a:br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979660"/>
            <a:ext cx="3998005" cy="389515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7112222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1" y="1584000"/>
            <a:ext cx="7112221" cy="4265893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7062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3999856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584000"/>
            <a:ext cx="3998005" cy="429081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66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7999"/>
            <a:ext cx="3999856" cy="971661"/>
          </a:xfrm>
        </p:spPr>
        <p:txBody>
          <a:bodyPr/>
          <a:lstStyle/>
          <a:p>
            <a:r>
              <a:rPr lang="de-CH" dirty="0"/>
              <a:t>Titel</a:t>
            </a:r>
            <a:br>
              <a:rPr lang="de-CH" dirty="0"/>
            </a:br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979660"/>
            <a:ext cx="3998005" cy="389515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95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76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7112222" cy="576000"/>
          </a:xfrm>
        </p:spPr>
        <p:txBody>
          <a:bodyPr anchor="ctr"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1" y="1584000"/>
            <a:ext cx="7112221" cy="4265893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9523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008000"/>
            <a:ext cx="3999856" cy="576000"/>
          </a:xfrm>
        </p:spPr>
        <p:txBody>
          <a:bodyPr/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8000" y="1584000"/>
            <a:ext cx="3998005" cy="4290819"/>
          </a:xfrm>
        </p:spPr>
        <p:txBody>
          <a:bodyPr/>
          <a:lstStyle/>
          <a:p>
            <a:pPr lvl="0"/>
            <a:r>
              <a:rPr lang="de-CH" dirty="0"/>
              <a:t>Text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0"/>
          </p:nvPr>
        </p:nvSpPr>
        <p:spPr>
          <a:xfrm>
            <a:off x="5129712" y="936000"/>
            <a:ext cx="3072653" cy="49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19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6148" y="274638"/>
            <a:ext cx="7680651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6148" y="1600200"/>
            <a:ext cx="76806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056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 spc="0" baseline="0">
          <a:solidFill>
            <a:schemeClr val="bg2"/>
          </a:solidFill>
          <a:latin typeface="Arial"/>
          <a:ea typeface="+mj-ea"/>
          <a:cs typeface="+mj-cs"/>
        </a:defRPr>
      </a:lvl1pPr>
    </p:titleStyle>
    <p:bodyStyle>
      <a:lvl1pPr marL="0" indent="-180000" algn="l" defTabSz="457200" rtl="0" eaLnBrk="1" latinLnBrk="0" hangingPunct="1">
        <a:lnSpc>
          <a:spcPts val="2400"/>
        </a:lnSpc>
        <a:spcBef>
          <a:spcPts val="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90016" y="585216"/>
            <a:ext cx="7796783" cy="8324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e-CH" dirty="0"/>
              <a:t>Titel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0016" y="1600200"/>
            <a:ext cx="77967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707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 spc="0" baseline="0">
          <a:solidFill>
            <a:srgbClr val="009999"/>
          </a:solidFill>
          <a:latin typeface="Arial"/>
          <a:ea typeface="+mj-ea"/>
          <a:cs typeface="+mj-cs"/>
        </a:defRPr>
      </a:lvl1pPr>
    </p:titleStyle>
    <p:bodyStyle>
      <a:lvl1pPr marL="0" indent="-180000" algn="l" defTabSz="457200" rtl="0" eaLnBrk="1" latinLnBrk="0" hangingPunct="1">
        <a:lnSpc>
          <a:spcPts val="2400"/>
        </a:lnSpc>
        <a:spcBef>
          <a:spcPts val="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.pn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74DF873-E25B-4542-BEEC-0D15B08D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pPr algn="ctr"/>
            <a:r>
              <a:rPr lang="de-DE" sz="2400" dirty="0"/>
              <a:t>   </a:t>
            </a:r>
            <a:r>
              <a:rPr lang="de-DE" sz="2400" dirty="0">
                <a:solidFill>
                  <a:srgbClr val="0070C0"/>
                </a:solidFill>
              </a:rPr>
              <a:t>Herzlich willkommen </a:t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2400" dirty="0">
                <a:solidFill>
                  <a:srgbClr val="0070C0"/>
                </a:solidFill>
              </a:rPr>
              <a:t>und danke für Ihr Interesse!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4B1CA43-54ED-820A-3426-3B315C16E2F4}"/>
              </a:ext>
            </a:extLst>
          </p:cNvPr>
          <p:cNvPicPr preferRelativeResize="0"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2421" y="222209"/>
            <a:ext cx="278477" cy="2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9C3DD7-C58F-49F1-C41D-FFD51DF81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93" y="5220396"/>
            <a:ext cx="481626" cy="481626"/>
          </a:xfrm>
          <a:prstGeom prst="rect">
            <a:avLst/>
          </a:prstGeom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7AF610A-FECB-85A8-A02D-967309EC0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27F07B3-CB51-BF5A-2B74-23D73A8EB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387" y="1805092"/>
            <a:ext cx="4691773" cy="39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2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008001" y="993588"/>
            <a:ext cx="7112221" cy="483347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700" b="1" dirty="0"/>
              <a:t>13 Grundlagenfächer (ca. 30 Lektionen)</a:t>
            </a:r>
          </a:p>
          <a:p>
            <a:r>
              <a:rPr lang="de-DE" sz="1700" dirty="0"/>
              <a:t>Deutsch</a:t>
            </a:r>
          </a:p>
          <a:p>
            <a:r>
              <a:rPr lang="de-DE" sz="1700" dirty="0"/>
              <a:t>Französisch</a:t>
            </a:r>
          </a:p>
          <a:p>
            <a:r>
              <a:rPr lang="de-DE" sz="1700" dirty="0"/>
              <a:t>Englisch </a:t>
            </a:r>
            <a:r>
              <a:rPr lang="de-DE" sz="1700" dirty="0">
                <a:solidFill>
                  <a:schemeClr val="bg1">
                    <a:lumMod val="50000"/>
                  </a:schemeClr>
                </a:solidFill>
              </a:rPr>
              <a:t>oder</a:t>
            </a:r>
            <a:r>
              <a:rPr lang="de-DE" sz="1700" dirty="0"/>
              <a:t> Italienisch </a:t>
            </a:r>
            <a:r>
              <a:rPr lang="de-DE" sz="1700" dirty="0">
                <a:solidFill>
                  <a:schemeClr val="bg1">
                    <a:lumMod val="50000"/>
                  </a:schemeClr>
                </a:solidFill>
              </a:rPr>
              <a:t>oder</a:t>
            </a:r>
            <a:r>
              <a:rPr lang="de-DE" sz="1700" dirty="0"/>
              <a:t> Latein</a:t>
            </a:r>
          </a:p>
          <a:p>
            <a:r>
              <a:rPr lang="de-DE" sz="1700" dirty="0"/>
              <a:t>Mathematik</a:t>
            </a:r>
          </a:p>
          <a:p>
            <a:r>
              <a:rPr lang="de-DE" sz="1700" dirty="0"/>
              <a:t>Biologie</a:t>
            </a:r>
          </a:p>
          <a:p>
            <a:r>
              <a:rPr lang="de-DE" sz="1700" dirty="0"/>
              <a:t>Chemie</a:t>
            </a:r>
          </a:p>
          <a:p>
            <a:r>
              <a:rPr lang="de-DE" sz="1700" dirty="0"/>
              <a:t>Physik</a:t>
            </a:r>
          </a:p>
          <a:p>
            <a:r>
              <a:rPr lang="de-DE" sz="1700" dirty="0"/>
              <a:t>Geschichte</a:t>
            </a:r>
          </a:p>
          <a:p>
            <a:r>
              <a:rPr lang="de-DE" sz="1700" dirty="0"/>
              <a:t>Geografie</a:t>
            </a:r>
          </a:p>
          <a:p>
            <a:r>
              <a:rPr lang="de-DE" sz="1700" dirty="0"/>
              <a:t>Bildnerisches Gestalten </a:t>
            </a:r>
            <a:r>
              <a:rPr lang="de-DE" sz="1700" dirty="0">
                <a:solidFill>
                  <a:srgbClr val="7F7F7F"/>
                </a:solidFill>
              </a:rPr>
              <a:t>oder</a:t>
            </a:r>
            <a:r>
              <a:rPr lang="de-DE" sz="1700" dirty="0"/>
              <a:t> Musik</a:t>
            </a:r>
          </a:p>
          <a:p>
            <a:endParaRPr lang="de-DE" sz="1100" dirty="0"/>
          </a:p>
          <a:p>
            <a:r>
              <a:rPr lang="de-DE" sz="1700" dirty="0"/>
              <a:t>Einführung in Wirtschaft und Recht (GYM2)</a:t>
            </a:r>
          </a:p>
          <a:p>
            <a:r>
              <a:rPr lang="de-DE" sz="1700" dirty="0"/>
              <a:t>Informatik (GYM1/2)</a:t>
            </a:r>
          </a:p>
          <a:p>
            <a:r>
              <a:rPr lang="de-DE" sz="1700" dirty="0"/>
              <a:t>Sport</a:t>
            </a:r>
          </a:p>
        </p:txBody>
      </p:sp>
      <p:pic>
        <p:nvPicPr>
          <p:cNvPr id="2" name="Bild 1" descr="Wah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26" y="3355947"/>
            <a:ext cx="1777043" cy="1048547"/>
          </a:xfrm>
          <a:prstGeom prst="rect">
            <a:avLst/>
          </a:prstGeom>
        </p:spPr>
      </p:pic>
      <p:pic>
        <p:nvPicPr>
          <p:cNvPr id="7" name="Bild 6" descr="Wah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7" y="1232382"/>
            <a:ext cx="1777043" cy="1048547"/>
          </a:xfrm>
          <a:prstGeom prst="rect">
            <a:avLst/>
          </a:prstGeom>
        </p:spPr>
      </p:pic>
      <p:pic>
        <p:nvPicPr>
          <p:cNvPr id="3" name="Bild 2" descr="Sprechblase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4" y="4730377"/>
            <a:ext cx="3026765" cy="1874583"/>
          </a:xfrm>
          <a:prstGeom prst="rect">
            <a:avLst/>
          </a:prstGeom>
        </p:spPr>
      </p:pic>
      <p:pic>
        <p:nvPicPr>
          <p:cNvPr id="4" name="F10">
            <a:hlinkClick r:id="" action="ppaction://media"/>
            <a:extLst>
              <a:ext uri="{FF2B5EF4-FFF2-40B4-BE49-F238E27FC236}">
                <a16:creationId xmlns:a16="http://schemas.microsoft.com/office/drawing/2014/main" id="{68828027-9596-4CFB-BDBA-B49FEF68D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9137" y="195325"/>
            <a:ext cx="326988" cy="32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567228-3737-EB48-8781-264C07C8E1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7889"/>
          <a:stretch/>
        </p:blipFill>
        <p:spPr>
          <a:xfrm>
            <a:off x="0" y="0"/>
            <a:ext cx="9144000" cy="8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EBA8A7B-0E2C-344B-B436-796492943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80588" b="87628"/>
          <a:stretch/>
        </p:blipFill>
        <p:spPr>
          <a:xfrm>
            <a:off x="0" y="-6626"/>
            <a:ext cx="1775012" cy="8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6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D5223C8-B408-8F45-B2DF-EC842B153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1" y="1008530"/>
            <a:ext cx="7112221" cy="484136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700" b="1" dirty="0"/>
              <a:t>Schwerpunktfächer (1 aus 10 Angeboten; 3 bis 4 Lektionen)</a:t>
            </a:r>
          </a:p>
          <a:p>
            <a:r>
              <a:rPr lang="de-DE" sz="1700" dirty="0"/>
              <a:t>Latein</a:t>
            </a:r>
          </a:p>
          <a:p>
            <a:r>
              <a:rPr lang="de-DE" sz="1700" dirty="0"/>
              <a:t>Griechisch*</a:t>
            </a:r>
          </a:p>
          <a:p>
            <a:r>
              <a:rPr lang="de-DE" sz="1700" dirty="0"/>
              <a:t>Italienisch</a:t>
            </a:r>
          </a:p>
          <a:p>
            <a:r>
              <a:rPr lang="de-DE" sz="1700" dirty="0"/>
              <a:t>Englisch</a:t>
            </a:r>
          </a:p>
          <a:p>
            <a:r>
              <a:rPr lang="de-DE" sz="1700" dirty="0"/>
              <a:t>Spanisch</a:t>
            </a:r>
          </a:p>
          <a:p>
            <a:r>
              <a:rPr lang="de-DE" sz="1700" dirty="0"/>
              <a:t>Russisch* </a:t>
            </a:r>
          </a:p>
          <a:p>
            <a:r>
              <a:rPr lang="de-DE" sz="1700" dirty="0"/>
              <a:t>Physik und Anwendungen der Mathematik</a:t>
            </a:r>
          </a:p>
          <a:p>
            <a:r>
              <a:rPr lang="de-DE" sz="1700" dirty="0"/>
              <a:t>Biologie und Chemie</a:t>
            </a:r>
          </a:p>
          <a:p>
            <a:r>
              <a:rPr lang="de-DE" sz="1700" dirty="0"/>
              <a:t>Wirtschaft und Recht</a:t>
            </a:r>
          </a:p>
          <a:p>
            <a:r>
              <a:rPr lang="de-DE" sz="1700" dirty="0"/>
              <a:t>Philosophie / Pädagogik / Psychologie</a:t>
            </a:r>
          </a:p>
          <a:p>
            <a:r>
              <a:rPr lang="de-DE" sz="1700" dirty="0"/>
              <a:t>Bildnerisches Gestalten</a:t>
            </a:r>
          </a:p>
          <a:p>
            <a:r>
              <a:rPr lang="de-DE" sz="1700" dirty="0"/>
              <a:t>Musik</a:t>
            </a:r>
          </a:p>
          <a:p>
            <a:endParaRPr lang="de-DE" sz="1700" dirty="0"/>
          </a:p>
          <a:p>
            <a:pPr indent="0">
              <a:buNone/>
            </a:pPr>
            <a:r>
              <a:rPr lang="de-DE" sz="1700" dirty="0"/>
              <a:t>* Sonderregelungen</a:t>
            </a:r>
          </a:p>
        </p:txBody>
      </p:sp>
      <p:pic>
        <p:nvPicPr>
          <p:cNvPr id="2" name="Bild 1" descr="Sprechblase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5" y="2153023"/>
            <a:ext cx="3026765" cy="1874583"/>
          </a:xfrm>
          <a:prstGeom prst="rect">
            <a:avLst/>
          </a:prstGeom>
        </p:spPr>
      </p:pic>
      <p:pic>
        <p:nvPicPr>
          <p:cNvPr id="4" name="F12">
            <a:hlinkClick r:id="" action="ppaction://media"/>
            <a:extLst>
              <a:ext uri="{FF2B5EF4-FFF2-40B4-BE49-F238E27FC236}">
                <a16:creationId xmlns:a16="http://schemas.microsoft.com/office/drawing/2014/main" id="{2236ADED-8040-4576-84D9-6FB93AEDC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187" y="229353"/>
            <a:ext cx="279338" cy="279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9245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7B205F-DC19-C847-B14F-D1BEE21C2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020" b="86322"/>
          <a:stretch/>
        </p:blipFill>
        <p:spPr>
          <a:xfrm>
            <a:off x="0" y="-6626"/>
            <a:ext cx="1918447" cy="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0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88630D-97E0-5B40-8F70-B0E0DC6E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57" b="87367"/>
          <a:stretch/>
        </p:blipFill>
        <p:spPr>
          <a:xfrm>
            <a:off x="0" y="-6626"/>
            <a:ext cx="1631576" cy="8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0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0D9A917-7D63-5F46-99D0-6114166F3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549" b="87889"/>
          <a:stretch/>
        </p:blipFill>
        <p:spPr>
          <a:xfrm>
            <a:off x="0" y="-6626"/>
            <a:ext cx="1595718" cy="8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3B908DB-9FD9-864F-AF71-EAA46C9F2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961" b="88672"/>
          <a:stretch/>
        </p:blipFill>
        <p:spPr>
          <a:xfrm>
            <a:off x="0" y="-6626"/>
            <a:ext cx="1649506" cy="7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0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prechblase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65" y="174811"/>
            <a:ext cx="3386441" cy="22342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5B9C834-07D2-7249-B5A5-DEDD574CED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569" b="87367"/>
          <a:stretch/>
        </p:blipFill>
        <p:spPr>
          <a:xfrm>
            <a:off x="0" y="-6626"/>
            <a:ext cx="1685365" cy="8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D7E327-B808-8249-A59D-947541A34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Russisch </a:t>
            </a:r>
            <a:r>
              <a:rPr lang="az-Cyrl-AZ" sz="2400" dirty="0">
                <a:solidFill>
                  <a:srgbClr val="0070C0"/>
                </a:solidFill>
              </a:rPr>
              <a:t>ру́сский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0" y="1584000"/>
            <a:ext cx="3164505" cy="4290819"/>
          </a:xfrm>
        </p:spPr>
        <p:txBody>
          <a:bodyPr/>
          <a:lstStyle/>
          <a:p>
            <a:pPr indent="0">
              <a:buNone/>
            </a:pPr>
            <a:r>
              <a:rPr lang="de-DE" dirty="0"/>
              <a:t>Nur an den Gymnasien Thun</a:t>
            </a:r>
          </a:p>
          <a:p>
            <a:pPr indent="0">
              <a:buNone/>
            </a:pPr>
            <a:r>
              <a:rPr lang="de-DE" dirty="0"/>
              <a:t>und Kirchenfeld möglich:</a:t>
            </a:r>
          </a:p>
          <a:p>
            <a:pPr indent="0">
              <a:buNone/>
            </a:pPr>
            <a:r>
              <a:rPr lang="de-DE" dirty="0"/>
              <a:t>Eine Matur mit dem Schwer-punktfach Russisch.</a:t>
            </a:r>
          </a:p>
          <a:p>
            <a:pPr indent="0">
              <a:buNone/>
            </a:pPr>
            <a:r>
              <a:rPr lang="de-DE" dirty="0"/>
              <a:t>Wer sich mit dieser Welt-</a:t>
            </a:r>
          </a:p>
          <a:p>
            <a:pPr indent="0">
              <a:buNone/>
            </a:pPr>
            <a:r>
              <a:rPr lang="de-DE" dirty="0" err="1"/>
              <a:t>sprache</a:t>
            </a:r>
            <a:r>
              <a:rPr lang="de-DE" dirty="0"/>
              <a:t> beschäftigt, öffnet </a:t>
            </a:r>
          </a:p>
          <a:p>
            <a:pPr indent="0">
              <a:buNone/>
            </a:pPr>
            <a:r>
              <a:rPr lang="de-DE" dirty="0"/>
              <a:t>eine Tür zum weiten osteuro-</a:t>
            </a:r>
          </a:p>
          <a:p>
            <a:pPr indent="0">
              <a:buNone/>
            </a:pPr>
            <a:r>
              <a:rPr lang="de-DE" dirty="0" err="1"/>
              <a:t>päischen</a:t>
            </a:r>
            <a:r>
              <a:rPr lang="de-DE" dirty="0"/>
              <a:t> Raum. Der Aus-</a:t>
            </a:r>
          </a:p>
          <a:p>
            <a:pPr indent="0">
              <a:buNone/>
            </a:pPr>
            <a:r>
              <a:rPr lang="de-DE" dirty="0"/>
              <a:t>tausch mit diesen Regionen </a:t>
            </a:r>
          </a:p>
          <a:p>
            <a:pPr indent="0">
              <a:buNone/>
            </a:pPr>
            <a:r>
              <a:rPr lang="de-DE" dirty="0"/>
              <a:t>gewinnt zunehmend an Be-</a:t>
            </a:r>
          </a:p>
          <a:p>
            <a:pPr indent="0">
              <a:buNone/>
            </a:pPr>
            <a:r>
              <a:rPr lang="de-DE" dirty="0" err="1"/>
              <a:t>deutung</a:t>
            </a:r>
            <a:r>
              <a:rPr lang="de-DE" dirty="0"/>
              <a:t>.</a:t>
            </a: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6E9AEAE-7296-4BC6-BAC2-6733567A8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5943" y="268207"/>
            <a:ext cx="315614" cy="315614"/>
          </a:xfrm>
          <a:prstGeom prst="rect">
            <a:avLst/>
          </a:prstGeom>
          <a:solidFill>
            <a:srgbClr val="FFFF00"/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0808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A3C168C-CE2A-DA41-A172-BF23EE92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1" y="993588"/>
            <a:ext cx="7112221" cy="485630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700" b="1" dirty="0"/>
              <a:t>Ergänzungsfächer (1 aus 14 Angeboten; 2 Lektionen G3 &amp; G4)</a:t>
            </a:r>
          </a:p>
          <a:p>
            <a:r>
              <a:rPr lang="de-DE" sz="1700" dirty="0"/>
              <a:t>Biologie</a:t>
            </a:r>
          </a:p>
          <a:p>
            <a:r>
              <a:rPr lang="de-DE" sz="1700" dirty="0"/>
              <a:t>Chemie</a:t>
            </a:r>
          </a:p>
          <a:p>
            <a:r>
              <a:rPr lang="de-DE" sz="1700" dirty="0"/>
              <a:t>Physik</a:t>
            </a:r>
          </a:p>
          <a:p>
            <a:r>
              <a:rPr lang="de-DE" sz="1700" dirty="0"/>
              <a:t>Anwendungen der Mathematik</a:t>
            </a:r>
          </a:p>
          <a:p>
            <a:r>
              <a:rPr lang="de-DE" sz="1700" dirty="0"/>
              <a:t>Informatik</a:t>
            </a:r>
          </a:p>
          <a:p>
            <a:r>
              <a:rPr lang="de-DE" sz="1700" dirty="0"/>
              <a:t>Geschichte</a:t>
            </a:r>
          </a:p>
          <a:p>
            <a:r>
              <a:rPr lang="de-DE" sz="1700" dirty="0"/>
              <a:t>Geografie</a:t>
            </a:r>
          </a:p>
          <a:p>
            <a:r>
              <a:rPr lang="de-DE" sz="1700" dirty="0"/>
              <a:t>Wirtschaft und Recht</a:t>
            </a:r>
          </a:p>
          <a:p>
            <a:r>
              <a:rPr lang="de-DE" sz="1700" dirty="0"/>
              <a:t>Philosophie</a:t>
            </a:r>
          </a:p>
          <a:p>
            <a:r>
              <a:rPr lang="de-DE" sz="1700" dirty="0"/>
              <a:t>Religionslehre</a:t>
            </a:r>
          </a:p>
          <a:p>
            <a:r>
              <a:rPr lang="de-DE" sz="1700" dirty="0"/>
              <a:t>Pädagogik / Psychologie</a:t>
            </a:r>
          </a:p>
          <a:p>
            <a:r>
              <a:rPr lang="de-DE" sz="1700" dirty="0"/>
              <a:t>Bildnerisches Gestalten</a:t>
            </a:r>
          </a:p>
          <a:p>
            <a:r>
              <a:rPr lang="de-DE" sz="1700" dirty="0"/>
              <a:t>Musik</a:t>
            </a:r>
          </a:p>
          <a:p>
            <a:r>
              <a:rPr lang="de-DE" sz="1700" dirty="0"/>
              <a:t>Sport</a:t>
            </a:r>
          </a:p>
        </p:txBody>
      </p:sp>
      <p:pic>
        <p:nvPicPr>
          <p:cNvPr id="2" name="Bild 1" descr="Sprechblase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5" y="3706906"/>
            <a:ext cx="3026765" cy="1874583"/>
          </a:xfrm>
          <a:prstGeom prst="rect">
            <a:avLst/>
          </a:prstGeom>
        </p:spPr>
      </p:pic>
      <p:pic>
        <p:nvPicPr>
          <p:cNvPr id="4" name="F18">
            <a:hlinkClick r:id="" action="ppaction://media"/>
            <a:extLst>
              <a:ext uri="{FF2B5EF4-FFF2-40B4-BE49-F238E27FC236}">
                <a16:creationId xmlns:a16="http://schemas.microsoft.com/office/drawing/2014/main" id="{ADFE7BCF-0C0C-4F6D-8318-C3A8577D9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9308" y="187789"/>
            <a:ext cx="304841" cy="304841"/>
          </a:xfrm>
          <a:prstGeom prst="rect">
            <a:avLst/>
          </a:prstGeom>
          <a:solidFill>
            <a:srgbClr val="FFFF00"/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735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ellbild anzeigen">
            <a:extLst>
              <a:ext uri="{FF2B5EF4-FFF2-40B4-BE49-F238E27FC236}">
                <a16:creationId xmlns:a16="http://schemas.microsoft.com/office/drawing/2014/main" id="{EF5261C8-C7D6-4B06-AE22-C56621C2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555"/>
            <a:ext cx="91440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oben 1">
            <a:extLst>
              <a:ext uri="{FF2B5EF4-FFF2-40B4-BE49-F238E27FC236}">
                <a16:creationId xmlns:a16="http://schemas.microsoft.com/office/drawing/2014/main" id="{3E1CF3F9-111C-423C-8B56-19FC2056D12A}"/>
              </a:ext>
            </a:extLst>
          </p:cNvPr>
          <p:cNvSpPr/>
          <p:nvPr/>
        </p:nvSpPr>
        <p:spPr>
          <a:xfrm>
            <a:off x="3514947" y="4968245"/>
            <a:ext cx="789112" cy="55041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3477DF7B-FF48-4AAA-A32F-BC12019EB1A7}"/>
              </a:ext>
            </a:extLst>
          </p:cNvPr>
          <p:cNvSpPr/>
          <p:nvPr/>
        </p:nvSpPr>
        <p:spPr>
          <a:xfrm>
            <a:off x="6530997" y="4968245"/>
            <a:ext cx="789112" cy="55041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457F6F0-BBF4-4768-BA64-037C380ECB72}"/>
              </a:ext>
            </a:extLst>
          </p:cNvPr>
          <p:cNvSpPr/>
          <p:nvPr/>
        </p:nvSpPr>
        <p:spPr>
          <a:xfrm>
            <a:off x="4910456" y="4656798"/>
            <a:ext cx="10141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pic>
        <p:nvPicPr>
          <p:cNvPr id="3" name="F2">
            <a:hlinkClick r:id="" action="ppaction://media"/>
            <a:extLst>
              <a:ext uri="{FF2B5EF4-FFF2-40B4-BE49-F238E27FC236}">
                <a16:creationId xmlns:a16="http://schemas.microsoft.com/office/drawing/2014/main" id="{2C2DC871-FE02-43A8-9C15-76FEC72D1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322" y="223395"/>
            <a:ext cx="219667" cy="2514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27000">
              <a:srgbClr val="00B0F0"/>
            </a:glow>
            <a:outerShdw blurRad="50800" dist="50800" dir="5400000" sx="50000" sy="50000" algn="ctr" rotWithShape="0">
              <a:schemeClr val="bg1"/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7F4BC0-48D9-3544-903F-4F4B830966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966"/>
          <a:stretch/>
        </p:blipFill>
        <p:spPr>
          <a:xfrm>
            <a:off x="70658" y="727970"/>
            <a:ext cx="9144000" cy="757397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381377-60EF-3E47-84F3-E36F46F0F9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063"/>
          <a:stretch/>
        </p:blipFill>
        <p:spPr>
          <a:xfrm>
            <a:off x="0" y="6107230"/>
            <a:ext cx="9144000" cy="7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90CE00F-822C-744C-A754-BBB64E63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Zweisprachige Matur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700" dirty="0"/>
              <a:t>mit Englisch? </a:t>
            </a:r>
          </a:p>
          <a:p>
            <a:r>
              <a:rPr lang="de-DE" sz="1700" dirty="0"/>
              <a:t>mit Französisch?</a:t>
            </a:r>
          </a:p>
          <a:p>
            <a:r>
              <a:rPr lang="de-DE" sz="1700" dirty="0"/>
              <a:t>mit Italienisch?</a:t>
            </a:r>
          </a:p>
          <a:p>
            <a:pPr indent="0">
              <a:buNone/>
            </a:pPr>
            <a:endParaRPr lang="de-DE" sz="1100" dirty="0"/>
          </a:p>
          <a:p>
            <a:pPr indent="0">
              <a:buNone/>
            </a:pPr>
            <a:r>
              <a:rPr lang="de-DE" sz="1700" dirty="0"/>
              <a:t>Fächer in der Zweitsprache nach Angebot der gewählten Schule.</a:t>
            </a:r>
          </a:p>
          <a:p>
            <a:pPr indent="0">
              <a:buNone/>
            </a:pPr>
            <a:endParaRPr lang="de-DE" sz="1700" dirty="0"/>
          </a:p>
          <a:p>
            <a:pPr indent="0">
              <a:buNone/>
            </a:pPr>
            <a:r>
              <a:rPr lang="de-DE" sz="1700" dirty="0"/>
              <a:t>Am Gymnasium Thun:</a:t>
            </a:r>
          </a:p>
          <a:p>
            <a:pPr indent="0">
              <a:buNone/>
            </a:pPr>
            <a:r>
              <a:rPr lang="de-DE" sz="1700" dirty="0"/>
              <a:t>Französisch / Englisch / Italienisch</a:t>
            </a:r>
          </a:p>
        </p:txBody>
      </p:sp>
      <p:pic>
        <p:nvPicPr>
          <p:cNvPr id="4" name="Bild 3" descr="Sprechblase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82" y="4431551"/>
            <a:ext cx="3026765" cy="1874583"/>
          </a:xfrm>
          <a:prstGeom prst="rect">
            <a:avLst/>
          </a:prstGeom>
        </p:spPr>
      </p:pic>
      <p:pic>
        <p:nvPicPr>
          <p:cNvPr id="5" name="F19">
            <a:hlinkClick r:id="" action="ppaction://media"/>
            <a:extLst>
              <a:ext uri="{FF2B5EF4-FFF2-40B4-BE49-F238E27FC236}">
                <a16:creationId xmlns:a16="http://schemas.microsoft.com/office/drawing/2014/main" id="{BCA47812-FD53-4F89-BA6A-4BCB4AAE8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366" y="239246"/>
            <a:ext cx="268565" cy="268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140994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4E9F4FF-7942-0742-B23B-A8D074F55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7706" y="1007999"/>
            <a:ext cx="3999856" cy="971661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Gute Wahl braucht Zeit!</a:t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2400" dirty="0">
                <a:solidFill>
                  <a:srgbClr val="0070C0"/>
                </a:solidFill>
              </a:rPr>
              <a:t>und gute Fragen: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57706" y="1979660"/>
            <a:ext cx="3998005" cy="3895159"/>
          </a:xfrm>
        </p:spPr>
        <p:txBody>
          <a:bodyPr>
            <a:normAutofit/>
          </a:bodyPr>
          <a:lstStyle/>
          <a:p>
            <a:r>
              <a:rPr lang="de-DE" sz="1700" dirty="0"/>
              <a:t>Wer bin ich?</a:t>
            </a:r>
          </a:p>
          <a:p>
            <a:r>
              <a:rPr lang="de-DE" sz="1700" dirty="0"/>
              <a:t>Was interessiert mich?</a:t>
            </a:r>
          </a:p>
          <a:p>
            <a:r>
              <a:rPr lang="de-DE" sz="1700" dirty="0"/>
              <a:t>Was kann ich gut?</a:t>
            </a:r>
          </a:p>
          <a:p>
            <a:r>
              <a:rPr lang="de-DE" sz="1700" dirty="0"/>
              <a:t>Was möchte ich?</a:t>
            </a:r>
          </a:p>
        </p:txBody>
      </p:sp>
      <p:pic>
        <p:nvPicPr>
          <p:cNvPr id="4" name="Bild 3" descr="Sprechblase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4" y="3699432"/>
            <a:ext cx="3026765" cy="1874583"/>
          </a:xfrm>
          <a:prstGeom prst="rect">
            <a:avLst/>
          </a:prstGeom>
        </p:spPr>
      </p:pic>
      <p:pic>
        <p:nvPicPr>
          <p:cNvPr id="6" name="F20">
            <a:hlinkClick r:id="" action="ppaction://media"/>
            <a:extLst>
              <a:ext uri="{FF2B5EF4-FFF2-40B4-BE49-F238E27FC236}">
                <a16:creationId xmlns:a16="http://schemas.microsoft.com/office/drawing/2014/main" id="{3A4C65F8-7A09-42AA-A0E0-97728A5BC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9309" y="180041"/>
            <a:ext cx="333935" cy="3339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13727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B1C2A41-BB04-FE4B-9219-C0CE44CA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Maturaarbeit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de-DE" sz="1700" b="1" dirty="0"/>
              <a:t>Gym3 </a:t>
            </a:r>
            <a:r>
              <a:rPr lang="de-DE" sz="1700" dirty="0"/>
              <a:t>(drittes Jahr)</a:t>
            </a:r>
          </a:p>
          <a:p>
            <a:endParaRPr lang="de-DE" sz="1700" dirty="0"/>
          </a:p>
          <a:p>
            <a:r>
              <a:rPr lang="de-DE" sz="1700" dirty="0"/>
              <a:t>Selbstständiges Arbeiten</a:t>
            </a:r>
          </a:p>
          <a:p>
            <a:r>
              <a:rPr lang="de-DE" sz="1700" dirty="0"/>
              <a:t>Wissenschaftliche Methoden</a:t>
            </a:r>
          </a:p>
          <a:p>
            <a:r>
              <a:rPr lang="de-DE" sz="1700" dirty="0"/>
              <a:t>Denken, Forschen, Gestalten</a:t>
            </a:r>
          </a:p>
          <a:p>
            <a:r>
              <a:rPr lang="de-DE" sz="1700" dirty="0"/>
              <a:t>Planen, Schreiben, Präsentieren</a:t>
            </a:r>
          </a:p>
          <a:p>
            <a:endParaRPr lang="de-DE" dirty="0"/>
          </a:p>
        </p:txBody>
      </p:sp>
      <p:pic>
        <p:nvPicPr>
          <p:cNvPr id="4" name="Bild 3" descr="Sprechblase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4615281"/>
            <a:ext cx="3386441" cy="2234259"/>
          </a:xfrm>
          <a:prstGeom prst="rect">
            <a:avLst/>
          </a:prstGeom>
        </p:spPr>
      </p:pic>
      <p:pic>
        <p:nvPicPr>
          <p:cNvPr id="5" name="F21">
            <a:hlinkClick r:id="" action="ppaction://media"/>
            <a:extLst>
              <a:ext uri="{FF2B5EF4-FFF2-40B4-BE49-F238E27FC236}">
                <a16:creationId xmlns:a16="http://schemas.microsoft.com/office/drawing/2014/main" id="{78A5236D-3E0D-45F2-A231-43D206A30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064" y="258099"/>
            <a:ext cx="295398" cy="295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7614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0209C-B51B-0542-95E5-0DC5B56E0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1" y="1001059"/>
            <a:ext cx="7112221" cy="510988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2600" b="1" dirty="0">
                <a:solidFill>
                  <a:srgbClr val="0070C0"/>
                </a:solidFill>
              </a:rPr>
              <a:t>Zeitplan</a:t>
            </a:r>
          </a:p>
          <a:p>
            <a:pPr indent="0">
              <a:buNone/>
            </a:pPr>
            <a:r>
              <a:rPr lang="de-DE" sz="1700" b="1" dirty="0"/>
              <a:t>8. Schuljahr</a:t>
            </a:r>
          </a:p>
          <a:p>
            <a:r>
              <a:rPr lang="de-DE" sz="1700" dirty="0"/>
              <a:t>Empfehlung oder Aufnahmeprüfung</a:t>
            </a:r>
          </a:p>
          <a:p>
            <a:pPr>
              <a:spcAft>
                <a:spcPts val="1200"/>
              </a:spcAft>
            </a:pPr>
            <a:r>
              <a:rPr lang="de-DE" sz="1700" dirty="0"/>
              <a:t>Wahlentscheide (bei der Anmeldung anzugeben)</a:t>
            </a:r>
          </a:p>
          <a:p>
            <a:pPr indent="0">
              <a:buNone/>
            </a:pPr>
            <a:r>
              <a:rPr lang="de-DE" sz="1700" b="1" dirty="0"/>
              <a:t>9. Schuljahr GYM1</a:t>
            </a:r>
            <a:r>
              <a:rPr lang="de-DE" sz="1700" dirty="0"/>
              <a:t>	</a:t>
            </a:r>
          </a:p>
          <a:p>
            <a:r>
              <a:rPr lang="de-DE" sz="1700" dirty="0"/>
              <a:t>Eintritt ins Gymnasium</a:t>
            </a:r>
          </a:p>
          <a:p>
            <a:r>
              <a:rPr lang="de-DE" sz="1700" dirty="0"/>
              <a:t>Beginn von Schwerpunktfach und Kunstfach</a:t>
            </a:r>
          </a:p>
          <a:p>
            <a:pPr>
              <a:spcAft>
                <a:spcPts val="1200"/>
              </a:spcAft>
            </a:pPr>
            <a:r>
              <a:rPr lang="de-DE" sz="1700" dirty="0"/>
              <a:t>Evtl. Beginn zweisprachiger Bildungsgang</a:t>
            </a:r>
          </a:p>
          <a:p>
            <a:pPr indent="0">
              <a:buNone/>
            </a:pPr>
            <a:r>
              <a:rPr lang="de-DE" sz="1700" b="1" dirty="0"/>
              <a:t>11. Schuljahr GYM3</a:t>
            </a:r>
          </a:p>
          <a:p>
            <a:r>
              <a:rPr lang="de-DE" sz="1700" dirty="0"/>
              <a:t>Beginn Ergänzungsfach  </a:t>
            </a:r>
          </a:p>
          <a:p>
            <a:pPr>
              <a:spcAft>
                <a:spcPts val="1200"/>
              </a:spcAft>
            </a:pPr>
            <a:r>
              <a:rPr lang="de-DE" sz="1700" dirty="0"/>
              <a:t>Start Maturaarbeit</a:t>
            </a:r>
          </a:p>
          <a:p>
            <a:pPr indent="0">
              <a:buNone/>
            </a:pPr>
            <a:r>
              <a:rPr lang="de-DE" sz="1700" b="1" dirty="0"/>
              <a:t>12. Schuljahr GYM4</a:t>
            </a:r>
            <a:r>
              <a:rPr lang="de-DE" sz="1700" dirty="0"/>
              <a:t>	  </a:t>
            </a:r>
          </a:p>
          <a:p>
            <a:r>
              <a:rPr lang="de-DE" sz="1700" dirty="0"/>
              <a:t>Abschluss Maturaarbeit  </a:t>
            </a:r>
          </a:p>
          <a:p>
            <a:r>
              <a:rPr lang="de-DE" sz="1700" dirty="0"/>
              <a:t>Maturprüfungen</a:t>
            </a:r>
          </a:p>
          <a:p>
            <a:endParaRPr lang="de-DE" sz="1700" dirty="0"/>
          </a:p>
          <a:p>
            <a:endParaRPr lang="de-DE" sz="1700" dirty="0"/>
          </a:p>
        </p:txBody>
      </p:sp>
      <p:pic>
        <p:nvPicPr>
          <p:cNvPr id="2" name="Bild 1" descr="Sprechblase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55" y="3803650"/>
            <a:ext cx="3026765" cy="18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7864BC3-4341-7C43-B998-04543F5C3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Anderes Lernen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Projekte</a:t>
            </a:r>
          </a:p>
          <a:p>
            <a:r>
              <a:rPr lang="de-DE" dirty="0"/>
              <a:t>Arbeitsgruppen</a:t>
            </a:r>
          </a:p>
          <a:p>
            <a:r>
              <a:rPr lang="de-DE" dirty="0"/>
              <a:t>SOL</a:t>
            </a:r>
          </a:p>
          <a:p>
            <a:r>
              <a:rPr lang="de-DE" dirty="0"/>
              <a:t>Exkursionen</a:t>
            </a:r>
          </a:p>
          <a:p>
            <a:r>
              <a:rPr lang="de-DE" dirty="0"/>
              <a:t>Blockwochen</a:t>
            </a:r>
          </a:p>
          <a:p>
            <a:r>
              <a:rPr lang="de-DE" dirty="0"/>
              <a:t>Studienreisen</a:t>
            </a:r>
          </a:p>
          <a:p>
            <a:r>
              <a:rPr lang="de-DE" dirty="0"/>
              <a:t>Schülerorganisation</a:t>
            </a:r>
          </a:p>
          <a:p>
            <a:r>
              <a:rPr lang="de-DE" dirty="0"/>
              <a:t>Konzerte</a:t>
            </a:r>
          </a:p>
          <a:p>
            <a:r>
              <a:rPr lang="de-DE" dirty="0"/>
              <a:t>Theateraufführungen</a:t>
            </a:r>
          </a:p>
          <a:p>
            <a:r>
              <a:rPr lang="de-DE" dirty="0"/>
              <a:t>Sport</a:t>
            </a:r>
          </a:p>
          <a:p>
            <a:r>
              <a:rPr lang="de-DE" dirty="0"/>
              <a:t>… </a:t>
            </a:r>
          </a:p>
        </p:txBody>
      </p:sp>
      <p:pic>
        <p:nvPicPr>
          <p:cNvPr id="4" name="Bild 3" descr="Sprechblase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43" y="4879794"/>
            <a:ext cx="3026765" cy="1874583"/>
          </a:xfrm>
          <a:prstGeom prst="rect">
            <a:avLst/>
          </a:prstGeom>
        </p:spPr>
      </p:pic>
      <p:pic>
        <p:nvPicPr>
          <p:cNvPr id="6" name="F23">
            <a:hlinkClick r:id="" action="ppaction://media"/>
            <a:extLst>
              <a:ext uri="{FF2B5EF4-FFF2-40B4-BE49-F238E27FC236}">
                <a16:creationId xmlns:a16="http://schemas.microsoft.com/office/drawing/2014/main" id="{8FF47A81-8106-4AD8-8B09-AC4EBC095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079" y="240664"/>
            <a:ext cx="320914" cy="3209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5691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9B4D1E-D407-994F-9143-0131131E2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Wahlangebote an GYM &amp; FMS Thun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49896"/>
            <a:ext cx="7142412" cy="5764695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 u l t u n</a:t>
            </a:r>
            <a:endParaRPr lang="de-DE" altLang="de-DE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MINT </a:t>
            </a:r>
            <a:endParaRPr lang="de-DE" altLang="de-DE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Zweisprachige Matur  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Talentförderung (Sport, Kunst)</a:t>
            </a:r>
            <a:endParaRPr lang="de-DE" altLang="de-DE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Förder- und Beratungsangebote</a:t>
            </a:r>
            <a:endParaRPr lang="de-DE" altLang="de-DE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0">
              <a:buNone/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Band, Chor, Orchester, Theater, Kunst 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Sprachen, Sprachzertifikate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Informatikzertifikate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Café Philo 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Polit-Podien</a:t>
            </a:r>
          </a:p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u.a.m.</a:t>
            </a:r>
          </a:p>
          <a:p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marL="266700" indent="-247650"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marL="266700" indent="-247650"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endParaRPr lang="de-DE" dirty="0"/>
          </a:p>
        </p:txBody>
      </p:sp>
      <p:pic>
        <p:nvPicPr>
          <p:cNvPr id="2" name="F24">
            <a:hlinkClick r:id="" action="ppaction://media"/>
            <a:extLst>
              <a:ext uri="{FF2B5EF4-FFF2-40B4-BE49-F238E27FC236}">
                <a16:creationId xmlns:a16="http://schemas.microsoft.com/office/drawing/2014/main" id="{280A7D5B-86AE-4902-811B-FE799648D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064" y="231384"/>
            <a:ext cx="307867" cy="3078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7989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FFEC166-B7DA-1F45-AA1D-CF2C0985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Digitalität an GYM &amp; FMS Thun: „</a:t>
            </a:r>
            <a:r>
              <a:rPr lang="de-DE" sz="2400" dirty="0" err="1">
                <a:solidFill>
                  <a:srgbClr val="0070C0"/>
                </a:solidFill>
              </a:rPr>
              <a:t>digitun</a:t>
            </a:r>
            <a:r>
              <a:rPr lang="de-DE" sz="2400" dirty="0">
                <a:solidFill>
                  <a:srgbClr val="0070C0"/>
                </a:solidFill>
              </a:rPr>
              <a:t>“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49896"/>
            <a:ext cx="7142412" cy="576469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CYOD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choose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your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own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device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indent="0">
              <a:buNone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Gewählt wird ein Gerät, auf einer vorgegebenen Liste der Schule. </a:t>
            </a:r>
          </a:p>
          <a:p>
            <a:pPr indent="0">
              <a:buNone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Das Gerät wird vor dem Start an der Schule beschafft.</a:t>
            </a:r>
          </a:p>
          <a:p>
            <a:pPr indent="0">
              <a:buNone/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0">
              <a:buNone/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marL="266700" indent="-247650"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marL="266700" indent="-247650"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endParaRPr lang="de-DE" dirty="0"/>
          </a:p>
        </p:txBody>
      </p:sp>
      <p:pic>
        <p:nvPicPr>
          <p:cNvPr id="4" name="Grafik 3" descr="C:\Users\niklaus.schefer\AppData\Local\Microsoft\Windows\INetCache\Content.Word\IMG_20180913_105434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16975"/>
          <a:stretch/>
        </p:blipFill>
        <p:spPr bwMode="auto">
          <a:xfrm>
            <a:off x="2178933" y="2733538"/>
            <a:ext cx="4127978" cy="29120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F25">
            <a:hlinkClick r:id="" action="ppaction://media"/>
            <a:extLst>
              <a:ext uri="{FF2B5EF4-FFF2-40B4-BE49-F238E27FC236}">
                <a16:creationId xmlns:a16="http://schemas.microsoft.com/office/drawing/2014/main" id="{16A119C7-1776-4B31-83C4-9D996034B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428" y="202142"/>
            <a:ext cx="307659" cy="307659"/>
          </a:xfrm>
          <a:prstGeom prst="rect">
            <a:avLst/>
          </a:prstGeom>
          <a:solidFill>
            <a:srgbClr val="FFFF00"/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600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prechblase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6" y="4572958"/>
            <a:ext cx="3026765" cy="1874583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D447DA7-1BCA-4756-A089-819846F4312C}"/>
              </a:ext>
            </a:extLst>
          </p:cNvPr>
          <p:cNvSpPr/>
          <p:nvPr/>
        </p:nvSpPr>
        <p:spPr>
          <a:xfrm>
            <a:off x="1392011" y="4812846"/>
            <a:ext cx="4408714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F26">
            <a:hlinkClick r:id="" action="ppaction://media"/>
            <a:extLst>
              <a:ext uri="{FF2B5EF4-FFF2-40B4-BE49-F238E27FC236}">
                <a16:creationId xmlns:a16="http://schemas.microsoft.com/office/drawing/2014/main" id="{59D32CB5-DFCA-474C-9C31-FD599B1A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24" y="227274"/>
            <a:ext cx="325823" cy="325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16593E-E793-9A40-97EC-4D583865D6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628"/>
          <a:stretch/>
        </p:blipFill>
        <p:spPr>
          <a:xfrm>
            <a:off x="0" y="-14195"/>
            <a:ext cx="9144000" cy="8493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64FD9A-584D-6948-8A64-987FE7CB32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4021"/>
          <a:stretch/>
        </p:blipFill>
        <p:spPr>
          <a:xfrm>
            <a:off x="0" y="6447541"/>
            <a:ext cx="9144000" cy="4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10EEA5-F458-384C-A758-74C8303BE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pic>
        <p:nvPicPr>
          <p:cNvPr id="2" name="Bild 1" descr="Sprechbla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24" y="3804028"/>
            <a:ext cx="3026765" cy="1874583"/>
          </a:xfrm>
          <a:prstGeom prst="rect">
            <a:avLst/>
          </a:prstGeom>
        </p:spPr>
      </p:pic>
      <p:pic>
        <p:nvPicPr>
          <p:cNvPr id="3" name="F27">
            <a:hlinkClick r:id="" action="ppaction://media"/>
            <a:extLst>
              <a:ext uri="{FF2B5EF4-FFF2-40B4-BE49-F238E27FC236}">
                <a16:creationId xmlns:a16="http://schemas.microsoft.com/office/drawing/2014/main" id="{C59DBC43-9D41-440D-A0A2-0694ECA5C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663" y="218299"/>
            <a:ext cx="279424" cy="2794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41399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CB08DC-2E81-4149-9E00-997EEBAE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AC3BE38-6509-43F9-910F-A01B4FD47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227" y="3837428"/>
            <a:ext cx="3029975" cy="18716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10FC32-0D99-4D2D-8ED6-6BA9574AD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999" y="265225"/>
            <a:ext cx="261744" cy="2617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3047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"/>
    </mc:Choice>
    <mc:Fallback xmlns="">
      <p:transition spd="slow" advTm="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2851094-2AD4-F64F-B9CD-654F77252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Qual der Wahl? </a:t>
            </a:r>
            <a:r>
              <a:rPr lang="de-DE" dirty="0">
                <a:solidFill>
                  <a:srgbClr val="0070C0"/>
                </a:solidFill>
              </a:rPr>
              <a:t>Lust der Wahl!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9BF0E47-53A6-483C-BCA3-F5DC923C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7" y="1609207"/>
            <a:ext cx="5923191" cy="39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3">
            <a:hlinkClick r:id="" action="ppaction://media"/>
            <a:extLst>
              <a:ext uri="{FF2B5EF4-FFF2-40B4-BE49-F238E27FC236}">
                <a16:creationId xmlns:a16="http://schemas.microsoft.com/office/drawing/2014/main" id="{AECCA432-E73B-452A-909A-8D033C8C6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4877" y="218330"/>
            <a:ext cx="271724" cy="2717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6881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ellbild anzeigen">
            <a:extLst>
              <a:ext uri="{FF2B5EF4-FFF2-40B4-BE49-F238E27FC236}">
                <a16:creationId xmlns:a16="http://schemas.microsoft.com/office/drawing/2014/main" id="{6BA1EA3A-02A0-49DD-9E49-4109A1985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91440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94C659A-5BB3-454C-9628-9E440D0C059F}"/>
              </a:ext>
            </a:extLst>
          </p:cNvPr>
          <p:cNvSpPr/>
          <p:nvPr/>
        </p:nvSpPr>
        <p:spPr>
          <a:xfrm>
            <a:off x="5225143" y="2944735"/>
            <a:ext cx="1947182" cy="1737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28F2F3-28F3-463A-AAD2-E27B71780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730" y="271555"/>
            <a:ext cx="201174" cy="2011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832249-4F1A-804D-BD53-32B3B15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7809"/>
          <a:stretch/>
        </p:blipFill>
        <p:spPr>
          <a:xfrm>
            <a:off x="0" y="-46302"/>
            <a:ext cx="9144000" cy="8368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FA7D66-DDA1-0949-8B00-64580DAF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905"/>
          <a:stretch/>
        </p:blipFill>
        <p:spPr>
          <a:xfrm>
            <a:off x="0" y="6027736"/>
            <a:ext cx="9144000" cy="8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94C659A-5BB3-454C-9628-9E440D0C059F}"/>
              </a:ext>
            </a:extLst>
          </p:cNvPr>
          <p:cNvSpPr/>
          <p:nvPr/>
        </p:nvSpPr>
        <p:spPr>
          <a:xfrm>
            <a:off x="5388745" y="3207059"/>
            <a:ext cx="1322773" cy="20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3" y="177800"/>
            <a:ext cx="8588100" cy="6067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F3C7773-E5C9-C24B-9A13-3C5FCEAF1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80"/>
          <a:stretch/>
        </p:blipFill>
        <p:spPr>
          <a:xfrm>
            <a:off x="0" y="6245680"/>
            <a:ext cx="9144000" cy="6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9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70941B-53FF-3942-A5E8-C91E55DD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61704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Was ist eine Fachmittelschule (FMS)?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74744"/>
            <a:ext cx="7142412" cy="4200076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Vollzeitschule von 3 Jahren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Vorbereitung für weiterführende Schulen: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 (HF oder FH)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Soziale Arbeit (HF oder FH)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Pädagogische Hochschule (PH)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Abschlüsse: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 → HF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Fachmaturität (1 Jahr zusätzlich) → FH / PH</a:t>
            </a:r>
          </a:p>
          <a:p>
            <a:pPr marL="266700" indent="-247650"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8882D9-8C40-40D1-B172-A9136B326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3682" y="225217"/>
            <a:ext cx="304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903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7"/>
    </mc:Choice>
    <mc:Fallback xmlns="">
      <p:transition spd="slow" advTm="2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086B5C-5687-FE41-9CBE-B445C1488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61704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Programm der Fachmittelschule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74744"/>
            <a:ext cx="7142412" cy="4200076"/>
          </a:xfrm>
        </p:spPr>
        <p:txBody>
          <a:bodyPr>
            <a:normAutofit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 (3 Jahre):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Allgemeinbildung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Berufsfeldspezifische Profilwahl im dritten Jahr 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Soziale Arbeit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Pädagogik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7 Wochen Praktika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Persönlichkeitsbildung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Selbständige Arbeit (SA)</a:t>
            </a:r>
          </a:p>
          <a:p>
            <a:pPr marL="19050" indent="0">
              <a:buNone/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2" name="F32">
            <a:hlinkClick r:id="" action="ppaction://media"/>
            <a:extLst>
              <a:ext uri="{FF2B5EF4-FFF2-40B4-BE49-F238E27FC236}">
                <a16:creationId xmlns:a16="http://schemas.microsoft.com/office/drawing/2014/main" id="{C8C75B7E-A4C0-4BDA-9627-81C34B071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3983" y="200711"/>
            <a:ext cx="296133" cy="2961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250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94C659A-5BB3-454C-9628-9E440D0C059F}"/>
              </a:ext>
            </a:extLst>
          </p:cNvPr>
          <p:cNvSpPr/>
          <p:nvPr/>
        </p:nvSpPr>
        <p:spPr>
          <a:xfrm>
            <a:off x="5388745" y="3207059"/>
            <a:ext cx="1322773" cy="20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22" y="138669"/>
            <a:ext cx="8606591" cy="60551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99AA0B-7455-214E-A8EA-4F750C1E8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24"/>
          <a:stretch/>
        </p:blipFill>
        <p:spPr>
          <a:xfrm>
            <a:off x="0" y="6193788"/>
            <a:ext cx="9144000" cy="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36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005E01-874C-E649-983B-F924BC2BD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61704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Breite Allgemeinbildung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74744"/>
            <a:ext cx="7142412" cy="420007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Sprachen: Deutsch, Französisch, Englisch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Mathematik, Physik, Chemie, Biologie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Informatik (ICT) 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Geschichte, Politik und Geografie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Wirtschaft und Recht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Philosophie und Psychologie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Gestalten und Musik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Sport und Gesundheitsförderung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Freifächer und Zertifikatskurse</a:t>
            </a:r>
          </a:p>
          <a:p>
            <a:pPr marL="19050" indent="0">
              <a:buNone/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3" name="F34">
            <a:hlinkClick r:id="" action="ppaction://media"/>
            <a:extLst>
              <a:ext uri="{FF2B5EF4-FFF2-40B4-BE49-F238E27FC236}">
                <a16:creationId xmlns:a16="http://schemas.microsoft.com/office/drawing/2014/main" id="{CC29BDFF-95B3-49D7-AB5D-E8BF7322D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749" y="229805"/>
            <a:ext cx="278055" cy="278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00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9E1C20-036A-C148-9490-197F9EF02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0794" y="1140860"/>
            <a:ext cx="7142412" cy="61704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Berufsfeldvertiefung &gt; Profilwahl f3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967821"/>
            <a:ext cx="7333822" cy="420007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CH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Berufsfeld Gesundheit</a:t>
            </a: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Fokus Naturwissenschaften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Berufsfeld Soziale Arbeit</a:t>
            </a: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Fokus Sozialwissenschaften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Berufsfeld Pädagogik</a:t>
            </a: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Fokus Pädagogik / musische Fächer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indent="0">
              <a:buNone/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546B65-FEC2-4241-BE7D-13E1642EB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219" y="264333"/>
            <a:ext cx="257082" cy="257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4601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1"/>
    </mc:Choice>
    <mc:Fallback xmlns="">
      <p:transition spd="slow" advTm="2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8E7038E-847E-3147-9110-63AC49E52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61704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Persönlichkeitsbildung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674744"/>
            <a:ext cx="7142412" cy="42000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Förderung der Sozial- und Selbstkompetenz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Gezieltes Training der Auftrittskompetenz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Selbständig handeln und beurteilen können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Selbstreflexion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Konfliktfähigkeit trainieren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Belastbarkeit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Verantwortung übernehmen </a:t>
            </a:r>
          </a:p>
          <a:p>
            <a:pPr marL="19050" indent="0">
              <a:buNone/>
              <a:defRPr/>
            </a:pPr>
            <a:endParaRPr lang="de-DE" dirty="0">
              <a:latin typeface="Arial" pitchFamily="34" charset="0"/>
              <a:ea typeface="ＭＳ Ｐゴシック" pitchFamily="34" charset="-128"/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3" name="F36">
            <a:hlinkClick r:id="" action="ppaction://media"/>
            <a:extLst>
              <a:ext uri="{FF2B5EF4-FFF2-40B4-BE49-F238E27FC236}">
                <a16:creationId xmlns:a16="http://schemas.microsoft.com/office/drawing/2014/main" id="{B916CA82-B7E3-4241-AD6D-E4F38543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093" y="210346"/>
            <a:ext cx="280105" cy="280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0239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94C659A-5BB3-454C-9628-9E440D0C059F}"/>
              </a:ext>
            </a:extLst>
          </p:cNvPr>
          <p:cNvSpPr/>
          <p:nvPr/>
        </p:nvSpPr>
        <p:spPr>
          <a:xfrm>
            <a:off x="5388745" y="3207059"/>
            <a:ext cx="1322773" cy="20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1" y="208766"/>
            <a:ext cx="8623792" cy="59965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C3CB309-7E4E-8F43-9E4A-11E27D888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93"/>
          <a:stretch/>
        </p:blipFill>
        <p:spPr>
          <a:xfrm>
            <a:off x="0" y="6205352"/>
            <a:ext cx="9144000" cy="6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4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731CB5-A36D-AB41-89BD-A518E19F6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105691"/>
            <a:ext cx="7142412" cy="58723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Praxis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0794" y="1778891"/>
            <a:ext cx="7142412" cy="4279589"/>
          </a:xfrm>
        </p:spPr>
        <p:txBody>
          <a:bodyPr>
            <a:normAutofit fontScale="25000" lnSpcReduction="20000"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CH" altLang="de-DE" sz="7200" b="1" dirty="0">
                <a:cs typeface="Arial" panose="020B0604020202020204" pitchFamily="34" charset="0"/>
              </a:rPr>
              <a:t>Fachmittelschulausweis (3 Jahre)</a:t>
            </a:r>
          </a:p>
          <a:p>
            <a:pPr>
              <a:spcBef>
                <a:spcPct val="50000"/>
              </a:spcBef>
            </a:pPr>
            <a:r>
              <a:rPr lang="de-CH" altLang="de-DE" sz="7200" dirty="0">
                <a:cs typeface="Arial" panose="020B0604020202020204" pitchFamily="34" charset="0"/>
              </a:rPr>
              <a:t>3 Wochen Schnupperpraktika</a:t>
            </a:r>
          </a:p>
          <a:p>
            <a:pPr>
              <a:spcBef>
                <a:spcPct val="50000"/>
              </a:spcBef>
            </a:pPr>
            <a:r>
              <a:rPr lang="de-CH" altLang="de-DE" sz="7200" dirty="0">
                <a:cs typeface="Arial" panose="020B0604020202020204" pitchFamily="34" charset="0"/>
              </a:rPr>
              <a:t>2 Wochen Praktikum in einer anderen Sprachregion der Schweiz</a:t>
            </a:r>
          </a:p>
          <a:p>
            <a:pPr>
              <a:spcBef>
                <a:spcPct val="50000"/>
              </a:spcBef>
            </a:pPr>
            <a:r>
              <a:rPr lang="de-CH" altLang="de-DE" sz="7200" dirty="0">
                <a:cs typeface="Arial" panose="020B0604020202020204" pitchFamily="34" charset="0"/>
              </a:rPr>
              <a:t>2 Wochen Berufsfeldpraktikum</a:t>
            </a:r>
          </a:p>
          <a:p>
            <a:pPr>
              <a:spcBef>
                <a:spcPct val="50000"/>
              </a:spcBef>
            </a:pPr>
            <a:endParaRPr lang="de-CH" altLang="de-DE" sz="5500" dirty="0">
              <a:cs typeface="Arial" panose="020B0604020202020204" pitchFamily="34" charset="0"/>
            </a:endParaRPr>
          </a:p>
          <a:p>
            <a:pPr indent="0">
              <a:spcBef>
                <a:spcPct val="50000"/>
              </a:spcBef>
              <a:buNone/>
            </a:pPr>
            <a:r>
              <a:rPr lang="de-CH" altLang="de-DE" sz="7200" b="1" dirty="0">
                <a:cs typeface="Arial" panose="020B0604020202020204" pitchFamily="34" charset="0"/>
              </a:rPr>
              <a:t>Fachmaturitätsausweis (1 Jahr)</a:t>
            </a:r>
          </a:p>
          <a:p>
            <a:pPr>
              <a:spcBef>
                <a:spcPct val="50000"/>
              </a:spcBef>
            </a:pPr>
            <a:r>
              <a:rPr lang="de-CH" altLang="de-DE" sz="7200" dirty="0">
                <a:cs typeface="Arial" panose="020B0604020202020204" pitchFamily="34" charset="0"/>
              </a:rPr>
              <a:t>Praktikum (Gesundheit und Soziale Arbeit)</a:t>
            </a:r>
          </a:p>
          <a:p>
            <a:pPr>
              <a:spcBef>
                <a:spcPct val="50000"/>
              </a:spcBef>
            </a:pPr>
            <a:r>
              <a:rPr lang="de-CH" altLang="de-DE" sz="7200" dirty="0">
                <a:cs typeface="Arial" panose="020B0604020202020204" pitchFamily="34" charset="0"/>
              </a:rPr>
              <a:t>6 Wochen Schulpraktikum (Pädagogik)</a:t>
            </a:r>
            <a:endParaRPr lang="de-DE" sz="7200" dirty="0"/>
          </a:p>
          <a:p>
            <a:pPr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de-CH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endParaRPr lang="de-CH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300"/>
              </a:spcBef>
              <a:buNone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</a:p>
          <a:p>
            <a:endParaRPr lang="de-DE" dirty="0"/>
          </a:p>
        </p:txBody>
      </p:sp>
      <p:pic>
        <p:nvPicPr>
          <p:cNvPr id="2" name="F38">
            <a:hlinkClick r:id="" action="ppaction://media"/>
            <a:extLst>
              <a:ext uri="{FF2B5EF4-FFF2-40B4-BE49-F238E27FC236}">
                <a16:creationId xmlns:a16="http://schemas.microsoft.com/office/drawing/2014/main" id="{42D66261-B316-4195-A66C-BC4FCE6C6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521" y="234956"/>
            <a:ext cx="261608" cy="2616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1153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9EF73E-7B73-DE44-A605-5D6689C9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pic>
        <p:nvPicPr>
          <p:cNvPr id="3" name="Bild 2" descr="Sprechbl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2" y="3811494"/>
            <a:ext cx="3026765" cy="18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2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94C659A-5BB3-454C-9628-9E440D0C059F}"/>
              </a:ext>
            </a:extLst>
          </p:cNvPr>
          <p:cNvSpPr/>
          <p:nvPr/>
        </p:nvSpPr>
        <p:spPr>
          <a:xfrm>
            <a:off x="5388745" y="3207059"/>
            <a:ext cx="1322773" cy="20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22" y="166540"/>
            <a:ext cx="8481926" cy="59802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688CB4-7269-A645-B7B9-C7384CEDE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40"/>
          <a:stretch/>
        </p:blipFill>
        <p:spPr>
          <a:xfrm>
            <a:off x="0" y="6146800"/>
            <a:ext cx="9144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22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087E508-179E-4941-B2F0-2CBE6C5F4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144662"/>
            <a:ext cx="7142412" cy="62201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Anschlussmöglichkeiten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617E0BF9-7CDB-4743-A8F8-15318ED3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8250" y="1973562"/>
            <a:ext cx="7142162" cy="342876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619633-E45A-4E9C-8140-F26847B65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616" y="233257"/>
            <a:ext cx="249689" cy="2496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2898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7"/>
    </mc:Choice>
    <mc:Fallback xmlns="">
      <p:transition spd="slow" advTm="14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BC9B707-AB7E-F74B-9CE4-856866A9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0794" y="1301614"/>
            <a:ext cx="7142412" cy="58723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E8722A"/>
                </a:solidFill>
              </a:rPr>
              <a:t>Fachmaturität FM (1 Jahr)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2103230"/>
            <a:ext cx="7142412" cy="4279589"/>
          </a:xfrm>
        </p:spPr>
        <p:txBody>
          <a:bodyPr/>
          <a:lstStyle/>
          <a:p>
            <a:pPr indent="180000"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 und Soziale Arbeit</a:t>
            </a:r>
          </a:p>
          <a:p>
            <a:pPr indent="0">
              <a:lnSpc>
                <a:spcPts val="3600"/>
              </a:lnSpc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mehrmonatiges Praktikum und FM-Arbeit</a:t>
            </a:r>
          </a:p>
          <a:p>
            <a:pPr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Pädagogik</a:t>
            </a:r>
          </a:p>
          <a:p>
            <a:pPr indent="0">
              <a:lnSpc>
                <a:spcPts val="3600"/>
              </a:lnSpc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6 Wochen Vorpraktikum (Schule oder Kindergarten),           FM-Unterricht und FM- Arbeit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de-CH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endParaRPr lang="de-CH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300"/>
              </a:spcBef>
              <a:buNone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EBE391-136D-46B4-BE75-01298BB67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1564" y="271924"/>
            <a:ext cx="313717" cy="27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5484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9"/>
    </mc:Choice>
    <mc:Fallback xmlns="">
      <p:transition spd="slow" advTm="3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B042BEC-73B5-6441-BEFA-A0EA503B8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8000"/>
            <a:ext cx="7142412" cy="631958"/>
          </a:xfrm>
        </p:spPr>
        <p:txBody>
          <a:bodyPr>
            <a:normAutofit/>
          </a:bodyPr>
          <a:lstStyle/>
          <a:p>
            <a:r>
              <a:rPr lang="de-DE" sz="800" b="0" dirty="0">
                <a:solidFill>
                  <a:srgbClr val="E8722A"/>
                </a:solidFill>
              </a:rPr>
              <a:t>.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7B48BA7-46F6-4A25-9498-EBB8BBD6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8250" y="1393387"/>
            <a:ext cx="7142162" cy="4071226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B36978-C798-4E35-8118-2433F9F32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759" y="215867"/>
            <a:ext cx="262264" cy="262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5632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"/>
    </mc:Choice>
    <mc:Fallback xmlns="">
      <p:transition spd="slow" advTm="1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C22647-9C05-DF4A-8826-00E82CB9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8000"/>
            <a:ext cx="7142412" cy="671714"/>
          </a:xfrm>
        </p:spPr>
        <p:txBody>
          <a:bodyPr>
            <a:normAutofit/>
          </a:bodyPr>
          <a:lstStyle/>
          <a:p>
            <a:r>
              <a:rPr lang="de-DE" sz="800" b="0" dirty="0">
                <a:solidFill>
                  <a:srgbClr val="E8722A"/>
                </a:solidFill>
              </a:rPr>
              <a:t>.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463617E8-154F-40E6-B01A-2EB47E65D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8250" y="1456763"/>
            <a:ext cx="7142162" cy="4075626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A08FED-1D39-4AF9-806C-E90F22F71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1983" y="227028"/>
            <a:ext cx="297104" cy="297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101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"/>
    </mc:Choice>
    <mc:Fallback xmlns="">
      <p:transition spd="slow" advTm="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42DBEF-0402-F54D-9F20-9CC715DBD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" y="0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8000"/>
            <a:ext cx="7142412" cy="671714"/>
          </a:xfrm>
        </p:spPr>
        <p:txBody>
          <a:bodyPr>
            <a:normAutofit/>
          </a:bodyPr>
          <a:lstStyle/>
          <a:p>
            <a:r>
              <a:rPr lang="de-DE" sz="800" b="0" dirty="0">
                <a:solidFill>
                  <a:srgbClr val="E8722A"/>
                </a:solidFill>
              </a:rPr>
              <a:t>.</a:t>
            </a:r>
          </a:p>
        </p:txBody>
      </p:sp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022672D7-8AAB-42B0-B589-1CA73AA09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21269" y="1575261"/>
            <a:ext cx="6701462" cy="3825169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43CF51-A677-4A97-80CF-8EE1D3ECE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126" y="158441"/>
            <a:ext cx="301463" cy="3014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0374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8"/>
    </mc:Choice>
    <mc:Fallback xmlns="">
      <p:transition spd="slow" advTm="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2B34BC-9056-8747-B61D-D081BF3DE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33046" y="1226831"/>
            <a:ext cx="7142412" cy="671714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E8722A"/>
                </a:solidFill>
              </a:rPr>
              <a:t>Aufnahmeverfahren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A15871-AA27-4335-88EE-9FB4C4E00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62" y="2014829"/>
            <a:ext cx="6830831" cy="4163233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Sekundarschüler/-innen mit Empfehlung</a:t>
            </a:r>
          </a:p>
          <a:p>
            <a:pPr marL="457200" indent="-457200">
              <a:spcBef>
                <a:spcPts val="600"/>
              </a:spcBef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Ohne Prüfung</a:t>
            </a:r>
          </a:p>
          <a:p>
            <a:pPr lvl="6"/>
            <a:endParaRPr lang="de-CH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Realschüler/-innen und Sekundarschüler/-innen ohne Empfehlung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Schüler/-innen aus 10. Schuljahr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	Mit Prüfung 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(Ende Februar/Anfang März)</a:t>
            </a:r>
          </a:p>
          <a:p>
            <a:endParaRPr lang="de-CH" dirty="0"/>
          </a:p>
        </p:txBody>
      </p:sp>
      <p:pic>
        <p:nvPicPr>
          <p:cNvPr id="2" name="F45">
            <a:hlinkClick r:id="" action="ppaction://media"/>
            <a:extLst>
              <a:ext uri="{FF2B5EF4-FFF2-40B4-BE49-F238E27FC236}">
                <a16:creationId xmlns:a16="http://schemas.microsoft.com/office/drawing/2014/main" id="{E87C3F1F-40EA-4EBE-8CC9-FE8B5512B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834" y="240089"/>
            <a:ext cx="276158" cy="2761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6696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B6EEDEB-AFD0-BA40-B940-3716CE9DE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pic>
        <p:nvPicPr>
          <p:cNvPr id="3" name="Bild 3" descr="Sprechblase_FM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235" y="4064694"/>
            <a:ext cx="3026765" cy="1874583"/>
          </a:xfrm>
          <a:prstGeom prst="rect">
            <a:avLst/>
          </a:prstGeom>
        </p:spPr>
      </p:pic>
      <p:pic>
        <p:nvPicPr>
          <p:cNvPr id="2" name="F46">
            <a:hlinkClick r:id="" action="ppaction://media"/>
            <a:extLst>
              <a:ext uri="{FF2B5EF4-FFF2-40B4-BE49-F238E27FC236}">
                <a16:creationId xmlns:a16="http://schemas.microsoft.com/office/drawing/2014/main" id="{6861EE4B-2C4B-408A-90D7-DAE37454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833" y="190244"/>
            <a:ext cx="291894" cy="2918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0888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71A1F7C-E668-EF4B-912D-92111F24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r>
              <a:rPr lang="de-DE" sz="800" dirty="0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550939-B79B-4389-A52B-2B3F19DDB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00" y="1446246"/>
            <a:ext cx="6512473" cy="4428574"/>
          </a:xfrm>
        </p:spPr>
        <p:txBody>
          <a:bodyPr/>
          <a:lstStyle/>
          <a:p>
            <a:pPr indent="0">
              <a:buNone/>
            </a:pPr>
            <a:r>
              <a:rPr lang="de-CH" b="1" dirty="0">
                <a:solidFill>
                  <a:srgbClr val="008080"/>
                </a:solidFill>
              </a:rPr>
              <a:t>Informationstag GYM/FMS: Sa, 28.10.2023</a:t>
            </a:r>
          </a:p>
          <a:p>
            <a:pPr indent="0">
              <a:buNone/>
            </a:pPr>
            <a:endParaRPr lang="de-CH" b="1" dirty="0">
              <a:solidFill>
                <a:srgbClr val="008080"/>
              </a:solidFill>
            </a:endParaRPr>
          </a:p>
          <a:p>
            <a:pPr indent="0">
              <a:buNone/>
            </a:pPr>
            <a:r>
              <a:rPr lang="de-CH" b="1" dirty="0"/>
              <a:t>Informationsstände an beiden Standorten</a:t>
            </a:r>
          </a:p>
          <a:p>
            <a:pPr indent="0">
              <a:buNone/>
            </a:pPr>
            <a:endParaRPr lang="de-CH" dirty="0"/>
          </a:p>
          <a:p>
            <a:pPr indent="0">
              <a:buNone/>
            </a:pPr>
            <a:r>
              <a:rPr lang="de-CH" b="1" dirty="0"/>
              <a:t>Schadau:</a:t>
            </a:r>
            <a:r>
              <a:rPr lang="de-CH" dirty="0"/>
              <a:t> Biologie, Chemie, Englisch, ICT/Informatik, Italienisch, Latein, Mathematik, Physik, Spanisch, Wirtschaft und Recht, Zweisprachige Maturität, k u l t u n, MINT, </a:t>
            </a:r>
            <a:r>
              <a:rPr lang="de-CH" dirty="0" err="1"/>
              <a:t>digitun</a:t>
            </a:r>
            <a:endParaRPr lang="de-CH" dirty="0"/>
          </a:p>
          <a:p>
            <a:pPr indent="0">
              <a:buNone/>
            </a:pPr>
            <a:endParaRPr lang="de-CH" dirty="0"/>
          </a:p>
          <a:p>
            <a:pPr indent="0">
              <a:buNone/>
            </a:pPr>
            <a:r>
              <a:rPr lang="de-CH" b="1" dirty="0"/>
              <a:t>Seefeld:</a:t>
            </a:r>
            <a:r>
              <a:rPr lang="de-CH" dirty="0"/>
              <a:t> Bildnerisches Gestalten, Chinesisch, Deutsch, Französisch, Geografie, Geschichte, Musik, Russisch, Sport, Philosophie/Pädagogik/Psychologie, Zweisprachige Maturität, k u l t u n, </a:t>
            </a:r>
            <a:r>
              <a:rPr lang="de-CH" dirty="0" err="1"/>
              <a:t>digitun</a:t>
            </a:r>
            <a:r>
              <a:rPr lang="de-CH" dirty="0"/>
              <a:t>, Fachmittelschule (FMS)</a:t>
            </a:r>
          </a:p>
          <a:p>
            <a:pPr indent="0">
              <a:buNone/>
            </a:pPr>
            <a:endParaRPr lang="de-CH" dirty="0"/>
          </a:p>
          <a:p>
            <a:pPr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091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9F6C26D-C036-0849-A538-C30D1FA7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32523" y="1354553"/>
            <a:ext cx="7225359" cy="1173015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rgbClr val="E8722A"/>
                </a:solidFill>
              </a:rPr>
              <a:t>Standortpläne</a:t>
            </a:r>
            <a:br>
              <a:rPr lang="de-DE" sz="2000" dirty="0">
                <a:solidFill>
                  <a:srgbClr val="E8722A"/>
                </a:solidFill>
              </a:rPr>
            </a:br>
            <a:br>
              <a:rPr lang="de-DE" sz="2000" dirty="0">
                <a:solidFill>
                  <a:srgbClr val="E8722A"/>
                </a:solidFill>
              </a:rPr>
            </a:br>
            <a:r>
              <a:rPr lang="de-DE" sz="1600" dirty="0">
                <a:solidFill>
                  <a:srgbClr val="E8722A"/>
                </a:solidFill>
              </a:rPr>
              <a:t>Die Standortpläne finden Sie auf unserer Website www.gymthun.ch</a:t>
            </a:r>
            <a:endParaRPr lang="de-DE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8A994AF-70A9-4184-B253-69445492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464" y="2778370"/>
            <a:ext cx="3048514" cy="2493608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0E4644DC-3F6E-476B-89B6-7FFDF3A5C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CH" sz="800" dirty="0"/>
              <a:t>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BB055F9-AF17-4C08-9CD6-3F78CA328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022" y="2738243"/>
            <a:ext cx="3170506" cy="24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46823" y="1016236"/>
            <a:ext cx="4296118" cy="429081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700" b="1" dirty="0"/>
              <a:t>Checkliste</a:t>
            </a:r>
          </a:p>
          <a:p>
            <a:pPr indent="0">
              <a:buNone/>
            </a:pPr>
            <a:endParaRPr lang="de-DE" sz="1600" b="1" dirty="0"/>
          </a:p>
          <a:p>
            <a:r>
              <a:rPr lang="de-DE" sz="1700" dirty="0"/>
              <a:t>Gehst du gerne zur Schule?</a:t>
            </a:r>
          </a:p>
          <a:p>
            <a:r>
              <a:rPr lang="de-DE" sz="1700" dirty="0"/>
              <a:t>Hast du gute oder sehr gute Noten?</a:t>
            </a:r>
          </a:p>
          <a:p>
            <a:r>
              <a:rPr lang="de-DE" sz="1700" dirty="0"/>
              <a:t>Interessieren dich viele Themen?</a:t>
            </a:r>
          </a:p>
          <a:p>
            <a:r>
              <a:rPr lang="de-DE" sz="1700" dirty="0"/>
              <a:t>Bist du offen für Neues?</a:t>
            </a:r>
          </a:p>
          <a:p>
            <a:r>
              <a:rPr lang="de-DE" sz="1700" dirty="0"/>
              <a:t>Willst du Zusammenhänge finden?</a:t>
            </a:r>
          </a:p>
          <a:p>
            <a:r>
              <a:rPr lang="de-DE" sz="1700" dirty="0"/>
              <a:t>Möchtest du mehrere Sprachen können?</a:t>
            </a:r>
          </a:p>
          <a:p>
            <a:r>
              <a:rPr lang="de-DE" sz="1700" dirty="0"/>
              <a:t>Drückst du dich gerne künstlerisch aus?</a:t>
            </a:r>
          </a:p>
          <a:p>
            <a:r>
              <a:rPr lang="de-DE" sz="1700" dirty="0"/>
              <a:t>Bist du bereit, viel zu leisten?</a:t>
            </a:r>
          </a:p>
          <a:p>
            <a:r>
              <a:rPr lang="de-DE" sz="1700" dirty="0"/>
              <a:t>Gibst du nicht so schnell auf?</a:t>
            </a:r>
          </a:p>
        </p:txBody>
      </p:sp>
      <p:pic>
        <p:nvPicPr>
          <p:cNvPr id="2" name="Bild 1" descr="Sprechblas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4" y="4879790"/>
            <a:ext cx="3026765" cy="1874583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A68C1F-CDBF-4991-9457-6E347C21F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6668" y="229354"/>
            <a:ext cx="261218" cy="261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326B89-4EB3-FA4D-8907-C5E43B888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628"/>
          <a:stretch/>
        </p:blipFill>
        <p:spPr>
          <a:xfrm>
            <a:off x="29095" y="0"/>
            <a:ext cx="9144000" cy="8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686D24A-58D9-2743-B168-463717BAC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320615"/>
            <a:ext cx="7142412" cy="971661"/>
          </a:xfrm>
        </p:spPr>
        <p:txBody>
          <a:bodyPr>
            <a:normAutofit/>
          </a:bodyPr>
          <a:lstStyle/>
          <a:p>
            <a:r>
              <a:rPr lang="de-DE" dirty="0"/>
              <a:t>Weitere Informationen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08000" y="1979660"/>
            <a:ext cx="7142412" cy="3895159"/>
          </a:xfrm>
        </p:spPr>
        <p:txBody>
          <a:bodyPr>
            <a:normAutofit/>
          </a:bodyPr>
          <a:lstStyle/>
          <a:p>
            <a:pPr indent="0">
              <a:spcAft>
                <a:spcPts val="1200"/>
              </a:spcAft>
              <a:buNone/>
            </a:pPr>
            <a:endParaRPr lang="de-CH" altLang="de-DE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defRPr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Tag der offenen Tür</a:t>
            </a:r>
            <a:b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CH" b="1" dirty="0"/>
              <a:t>Di, 07.11.23: </a:t>
            </a:r>
            <a:r>
              <a:rPr lang="de-CH" dirty="0"/>
              <a:t>Anmeldung bis So, 29.10.23 via www.gymthun.ch</a:t>
            </a:r>
            <a:endParaRPr lang="de-CH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defRPr/>
            </a:pP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Informationsabend</a:t>
            </a:r>
            <a:b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CH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Do,11.01.24</a:t>
            </a:r>
            <a:b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CH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Gym</a:t>
            </a: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Schwerpunktfächer, bili, weitere Wahlmöglichkeiten</a:t>
            </a:r>
            <a:b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CH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Fachmittelschule</a:t>
            </a:r>
          </a:p>
          <a:p>
            <a:pPr marL="285750" indent="-285750">
              <a:defRPr/>
            </a:pPr>
            <a:r>
              <a:rPr lang="de-CH" altLang="de-DE" b="1" dirty="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www.gymthun.ch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689657-2D37-4EE0-A8CA-C3E25C0E4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487" y="212426"/>
            <a:ext cx="250015" cy="2500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6651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4"/>
    </mc:Choice>
    <mc:Fallback xmlns="">
      <p:transition spd="slow" advTm="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DDD538-CF3A-0E44-A3B1-0042ABE64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r>
              <a:rPr lang="de-DE" sz="800" b="0" dirty="0"/>
              <a:t>.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993588" y="1746978"/>
            <a:ext cx="7142412" cy="3895159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de-CH" sz="2400" b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Besten Dank für Ihre Aufmerksamkeit und Ihr Interesse!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de-CH" sz="16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de-CH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 freuen uns, auf einen spannenden Austausch mit Ihnen an den beiden Standorten.</a:t>
            </a:r>
          </a:p>
          <a:p>
            <a:pPr marL="285750" indent="-285750">
              <a:spcAft>
                <a:spcPts val="1200"/>
              </a:spcAft>
            </a:pPr>
            <a:endParaRPr lang="de-CH" altLang="de-DE" b="1" dirty="0">
              <a:solidFill>
                <a:schemeClr val="bg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5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A5D0A4-8CCF-C84F-9225-FC89D9922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0" y="3182471"/>
            <a:ext cx="5327059" cy="269234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700" dirty="0"/>
              <a:t>… ist der direkteste Weg an die Universität</a:t>
            </a:r>
          </a:p>
          <a:p>
            <a:pPr indent="0">
              <a:buNone/>
            </a:pPr>
            <a:r>
              <a:rPr lang="de-DE" sz="1700" dirty="0"/>
              <a:t>… vermittelt eine breite Allgemeinbildung,</a:t>
            </a:r>
          </a:p>
          <a:p>
            <a:pPr indent="0">
              <a:buNone/>
            </a:pPr>
            <a:r>
              <a:rPr lang="de-DE" sz="1700" dirty="0"/>
              <a:t>… und geht gleichzeitig in die Tiefe;</a:t>
            </a:r>
          </a:p>
          <a:p>
            <a:pPr indent="0">
              <a:buNone/>
            </a:pPr>
            <a:r>
              <a:rPr lang="de-DE" sz="1700" dirty="0"/>
              <a:t>… ist vielfältig und abwechslungsreich,</a:t>
            </a:r>
          </a:p>
          <a:p>
            <a:pPr indent="0">
              <a:buNone/>
            </a:pPr>
            <a:r>
              <a:rPr lang="de-DE" sz="1700" dirty="0"/>
              <a:t>… verlangt Arbeit, Anstrengung und Zeit,</a:t>
            </a:r>
          </a:p>
          <a:p>
            <a:pPr indent="0">
              <a:buNone/>
            </a:pPr>
            <a:r>
              <a:rPr lang="de-DE" sz="1700" dirty="0"/>
              <a:t>… und öffnet damit (fast) alle Türen!</a:t>
            </a:r>
          </a:p>
        </p:txBody>
      </p:sp>
      <p:pic>
        <p:nvPicPr>
          <p:cNvPr id="2" name="Bild 1" descr="Sprechblase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66" y="3863789"/>
            <a:ext cx="3026765" cy="1874583"/>
          </a:xfrm>
          <a:prstGeom prst="rect">
            <a:avLst/>
          </a:prstGeom>
        </p:spPr>
      </p:pic>
      <p:pic>
        <p:nvPicPr>
          <p:cNvPr id="4" name="F6">
            <a:hlinkClick r:id="" action="ppaction://media"/>
            <a:extLst>
              <a:ext uri="{FF2B5EF4-FFF2-40B4-BE49-F238E27FC236}">
                <a16:creationId xmlns:a16="http://schemas.microsoft.com/office/drawing/2014/main" id="{722DB61E-E9E5-4AA7-95C5-1D21055EA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6407" y="225764"/>
            <a:ext cx="285470" cy="2854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5485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AB71060-47D0-B94B-8E66-B50C963E3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08000" y="1007999"/>
            <a:ext cx="7142412" cy="971661"/>
          </a:xfrm>
        </p:spPr>
        <p:txBody>
          <a:bodyPr>
            <a:norm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</a:rPr>
              <a:t>Vielfältige Wahlmöglichkeiten am Gymnasium</a:t>
            </a:r>
          </a:p>
        </p:txBody>
      </p:sp>
      <p:pic>
        <p:nvPicPr>
          <p:cNvPr id="3074" name="Picture 2" descr="gelato, italy, ice, cream, food, dessert, sweet, ice-cream, cuisine,  gelateria, frozen | Pikist">
            <a:extLst>
              <a:ext uri="{FF2B5EF4-FFF2-40B4-BE49-F238E27FC236}">
                <a16:creationId xmlns:a16="http://schemas.microsoft.com/office/drawing/2014/main" id="{CCEA543E-799C-4A2F-B05E-DA31E45D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16" y="1672360"/>
            <a:ext cx="5501368" cy="3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7">
            <a:hlinkClick r:id="" action="ppaction://media"/>
            <a:extLst>
              <a:ext uri="{FF2B5EF4-FFF2-40B4-BE49-F238E27FC236}">
                <a16:creationId xmlns:a16="http://schemas.microsoft.com/office/drawing/2014/main" id="{36D89EC1-8FD5-4E14-AD24-76673B5B5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389" y="220146"/>
            <a:ext cx="307854" cy="3078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569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CBD2B2-2D43-204D-907B-8572EDE9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130706" y="1007999"/>
            <a:ext cx="3999856" cy="971661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Wählen schon vor dem Eintritt!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130706" y="1979660"/>
            <a:ext cx="3998005" cy="3895159"/>
          </a:xfrm>
        </p:spPr>
        <p:txBody>
          <a:bodyPr>
            <a:normAutofit/>
          </a:bodyPr>
          <a:lstStyle/>
          <a:p>
            <a:r>
              <a:rPr lang="de-DE" sz="1700" dirty="0"/>
              <a:t>Welche Schule?</a:t>
            </a:r>
          </a:p>
          <a:p>
            <a:r>
              <a:rPr lang="de-DE" sz="1700" dirty="0"/>
              <a:t>Welches Schwerpunktfach?</a:t>
            </a:r>
          </a:p>
          <a:p>
            <a:r>
              <a:rPr lang="de-DE" sz="1700" dirty="0"/>
              <a:t>Welches Kunstfach?</a:t>
            </a:r>
          </a:p>
          <a:p>
            <a:r>
              <a:rPr lang="de-DE" sz="1700" dirty="0"/>
              <a:t>Welche dritte Sprache?</a:t>
            </a:r>
          </a:p>
          <a:p>
            <a:r>
              <a:rPr lang="de-DE" sz="1700" dirty="0"/>
              <a:t>Zweisprachige Matur?</a:t>
            </a:r>
          </a:p>
        </p:txBody>
      </p:sp>
      <p:pic>
        <p:nvPicPr>
          <p:cNvPr id="2" name="Bild 1" descr="Sprechblase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4" y="3714379"/>
            <a:ext cx="3026765" cy="18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EA0CDBB-45C3-B540-9BE9-46ADC7C18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26"/>
            <a:ext cx="9144000" cy="686462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130706" y="1007999"/>
            <a:ext cx="3999856" cy="971661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Fächergruppen am </a:t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2400" dirty="0">
                <a:solidFill>
                  <a:srgbClr val="0070C0"/>
                </a:solidFill>
              </a:rPr>
              <a:t>Gymnasium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130706" y="1979660"/>
            <a:ext cx="3998005" cy="3895159"/>
          </a:xfrm>
        </p:spPr>
        <p:txBody>
          <a:bodyPr>
            <a:normAutofit/>
          </a:bodyPr>
          <a:lstStyle/>
          <a:p>
            <a:r>
              <a:rPr lang="de-DE" sz="1700" dirty="0"/>
              <a:t>Grundlagenfächer</a:t>
            </a:r>
          </a:p>
          <a:p>
            <a:r>
              <a:rPr lang="de-DE" sz="1700" dirty="0"/>
              <a:t>Schwerpunktfächer</a:t>
            </a:r>
          </a:p>
          <a:p>
            <a:r>
              <a:rPr lang="de-DE" sz="1700" dirty="0"/>
              <a:t>Ergänzungsfächer</a:t>
            </a:r>
          </a:p>
          <a:p>
            <a:r>
              <a:rPr lang="de-DE" sz="1700" dirty="0"/>
              <a:t>Wahlfächer</a:t>
            </a:r>
          </a:p>
        </p:txBody>
      </p:sp>
      <p:pic>
        <p:nvPicPr>
          <p:cNvPr id="2" name="Bild 1" descr="Sprechblase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94" y="3714379"/>
            <a:ext cx="3026765" cy="1874583"/>
          </a:xfrm>
          <a:prstGeom prst="rect">
            <a:avLst/>
          </a:prstGeom>
        </p:spPr>
      </p:pic>
      <p:pic>
        <p:nvPicPr>
          <p:cNvPr id="3" name="F9">
            <a:hlinkClick r:id="" action="ppaction://media"/>
            <a:extLst>
              <a:ext uri="{FF2B5EF4-FFF2-40B4-BE49-F238E27FC236}">
                <a16:creationId xmlns:a16="http://schemas.microsoft.com/office/drawing/2014/main" id="{E6A2E77C-38B7-49FC-BBEC-ABFB0820A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9308" y="195537"/>
            <a:ext cx="325623" cy="3256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4088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ymMaturNeu">
  <a:themeElements>
    <a:clrScheme name="GymMatur">
      <a:dk1>
        <a:srgbClr val="000000"/>
      </a:dk1>
      <a:lt1>
        <a:srgbClr val="FFFFFF"/>
      </a:lt1>
      <a:dk2>
        <a:srgbClr val="000000"/>
      </a:dk2>
      <a:lt2>
        <a:srgbClr val="E5352C"/>
      </a:lt2>
      <a:accent1>
        <a:srgbClr val="003888"/>
      </a:accent1>
      <a:accent2>
        <a:srgbClr val="9D9800"/>
      </a:accent2>
      <a:accent3>
        <a:srgbClr val="ED7703"/>
      </a:accent3>
      <a:accent4>
        <a:srgbClr val="E7AD00"/>
      </a:accent4>
      <a:accent5>
        <a:srgbClr val="6A9519"/>
      </a:accent5>
      <a:accent6>
        <a:srgbClr val="0094A5"/>
      </a:accent6>
      <a:hlink>
        <a:srgbClr val="000000"/>
      </a:hlink>
      <a:folHlink>
        <a:srgbClr val="50505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ymMaturNeu">
  <a:themeElements>
    <a:clrScheme name="GymMatur">
      <a:dk1>
        <a:srgbClr val="000000"/>
      </a:dk1>
      <a:lt1>
        <a:srgbClr val="FFFFFF"/>
      </a:lt1>
      <a:dk2>
        <a:srgbClr val="000000"/>
      </a:dk2>
      <a:lt2>
        <a:srgbClr val="E5352C"/>
      </a:lt2>
      <a:accent1>
        <a:srgbClr val="003888"/>
      </a:accent1>
      <a:accent2>
        <a:srgbClr val="9D9800"/>
      </a:accent2>
      <a:accent3>
        <a:srgbClr val="ED7703"/>
      </a:accent3>
      <a:accent4>
        <a:srgbClr val="E7AD00"/>
      </a:accent4>
      <a:accent5>
        <a:srgbClr val="6A9519"/>
      </a:accent5>
      <a:accent6>
        <a:srgbClr val="0094A5"/>
      </a:accent6>
      <a:hlink>
        <a:srgbClr val="000000"/>
      </a:hlink>
      <a:folHlink>
        <a:srgbClr val="50505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995</Words>
  <Application>Microsoft Office PowerPoint</Application>
  <PresentationFormat>Bildschirmpräsentation (4:3)</PresentationFormat>
  <Paragraphs>252</Paragraphs>
  <Slides>51</Slides>
  <Notes>1</Notes>
  <HiddenSlides>0</HiddenSlides>
  <MMClips>35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51</vt:i4>
      </vt:variant>
    </vt:vector>
  </HeadingPairs>
  <TitlesOfParts>
    <vt:vector size="56" baseType="lpstr">
      <vt:lpstr>Arial</vt:lpstr>
      <vt:lpstr>Calibri</vt:lpstr>
      <vt:lpstr>Wingdings</vt:lpstr>
      <vt:lpstr>GymMaturNeu</vt:lpstr>
      <vt:lpstr>1_GymMaturNeu</vt:lpstr>
      <vt:lpstr>   Herzlich willkommen  und danke für Ihr Interesse!</vt:lpstr>
      <vt:lpstr>PowerPoint-Präsentation</vt:lpstr>
      <vt:lpstr>Qual der Wahl? Lust der Wahl!</vt:lpstr>
      <vt:lpstr>PowerPoint-Präsentation</vt:lpstr>
      <vt:lpstr>PowerPoint-Präsentation</vt:lpstr>
      <vt:lpstr>PowerPoint-Präsentation</vt:lpstr>
      <vt:lpstr>Vielfältige Wahlmöglichkeiten am Gymnasium</vt:lpstr>
      <vt:lpstr>Wählen schon vor dem Eintritt!</vt:lpstr>
      <vt:lpstr>Fächergruppen am  Gymnasium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Russisch ру́сский</vt:lpstr>
      <vt:lpstr>PowerPoint-Präsentation</vt:lpstr>
      <vt:lpstr>Zweisprachige Matur</vt:lpstr>
      <vt:lpstr>Gute Wahl braucht Zeit! und gute Fragen:</vt:lpstr>
      <vt:lpstr>Maturaarbeit</vt:lpstr>
      <vt:lpstr>PowerPoint-Präsentation</vt:lpstr>
      <vt:lpstr>Anderes Lernen</vt:lpstr>
      <vt:lpstr>Wahlangebote an GYM &amp; FMS Thun</vt:lpstr>
      <vt:lpstr>Digitalität an GYM &amp; FMS Thun: „digitun“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ist eine Fachmittelschule (FMS)?</vt:lpstr>
      <vt:lpstr>Programm der Fachmittelschule</vt:lpstr>
      <vt:lpstr>PowerPoint-Präsentation</vt:lpstr>
      <vt:lpstr>Breite Allgemeinbildung</vt:lpstr>
      <vt:lpstr>Berufsfeldvertiefung &gt; Profilwahl f3</vt:lpstr>
      <vt:lpstr>Persönlichkeitsbildung</vt:lpstr>
      <vt:lpstr>PowerPoint-Präsentation</vt:lpstr>
      <vt:lpstr>Praxis</vt:lpstr>
      <vt:lpstr>PowerPoint-Präsentation</vt:lpstr>
      <vt:lpstr>Anschlussmöglichkeiten</vt:lpstr>
      <vt:lpstr>Fachmaturität FM (1 Jahr) </vt:lpstr>
      <vt:lpstr>.</vt:lpstr>
      <vt:lpstr>.</vt:lpstr>
      <vt:lpstr>.</vt:lpstr>
      <vt:lpstr>Aufnahmeverfahren</vt:lpstr>
      <vt:lpstr>PowerPoint-Präsentation</vt:lpstr>
      <vt:lpstr>.</vt:lpstr>
      <vt:lpstr>Standortpläne  Die Standortpläne finden Sie auf unserer Website www.gymthun.ch</vt:lpstr>
      <vt:lpstr>Weitere Informationen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emre aydin</dc:creator>
  <cp:lastModifiedBy>Salzmann Rafaela</cp:lastModifiedBy>
  <cp:revision>157</cp:revision>
  <cp:lastPrinted>2020-09-17T11:44:44Z</cp:lastPrinted>
  <dcterms:created xsi:type="dcterms:W3CDTF">2016-08-27T09:24:18Z</dcterms:created>
  <dcterms:modified xsi:type="dcterms:W3CDTF">2023-08-18T10:23:38Z</dcterms:modified>
</cp:coreProperties>
</file>