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08" r:id="rId2"/>
    <p:sldMasterId id="2147483713" r:id="rId3"/>
  </p:sldMasterIdLst>
  <p:notesMasterIdLst>
    <p:notesMasterId r:id="rId14"/>
  </p:notesMasterIdLst>
  <p:handoutMasterIdLst>
    <p:handoutMasterId r:id="rId15"/>
  </p:handoutMasterIdLst>
  <p:sldIdLst>
    <p:sldId id="287" r:id="rId4"/>
    <p:sldId id="267" r:id="rId5"/>
    <p:sldId id="290" r:id="rId6"/>
    <p:sldId id="292" r:id="rId7"/>
    <p:sldId id="297" r:id="rId8"/>
    <p:sldId id="293" r:id="rId9"/>
    <p:sldId id="294" r:id="rId10"/>
    <p:sldId id="298" r:id="rId11"/>
    <p:sldId id="295" r:id="rId12"/>
    <p:sldId id="296" r:id="rId13"/>
  </p:sldIdLst>
  <p:sldSz cx="12192000" cy="6858000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E3FCAA"/>
    <a:srgbClr val="41A7AC"/>
    <a:srgbClr val="48B6BC"/>
    <a:srgbClr val="41A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5003" autoAdjust="0"/>
  </p:normalViewPr>
  <p:slideViewPr>
    <p:cSldViewPr>
      <p:cViewPr varScale="1">
        <p:scale>
          <a:sx n="105" d="100"/>
          <a:sy n="105" d="100"/>
        </p:scale>
        <p:origin x="804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64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D15B9-F272-4CF9-8479-A2D0EC06AFED}" type="datetimeFigureOut">
              <a:rPr lang="de-CH" smtClean="0"/>
              <a:pPr/>
              <a:t>20.01.2026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2ABCA-FBCD-420A-9742-DED74AAA6857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161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5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5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00230-18E9-42F8-A50E-EF98DBC2B6E1}" type="datetimeFigureOut">
              <a:rPr lang="de-CH" smtClean="0"/>
              <a:t>20.01.2026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693"/>
            <a:ext cx="5438140" cy="38868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7137"/>
            <a:ext cx="2946189" cy="4955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899" y="9377137"/>
            <a:ext cx="2946189" cy="4955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04B38-388A-48F9-BB35-03A2966E34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598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8760"/>
            <a:ext cx="9144000" cy="19531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10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92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40">
          <p15:clr>
            <a:srgbClr val="FBAE40"/>
          </p15:clr>
        </p15:guide>
        <p15:guide id="2" orient="horz" pos="3552">
          <p15:clr>
            <a:srgbClr val="FBAE40"/>
          </p15:clr>
        </p15:guide>
        <p15:guide id="3" orient="horz" pos="220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339">
          <p15:clr>
            <a:srgbClr val="FBAE40"/>
          </p15:clr>
        </p15:guide>
        <p15:guide id="3" orient="horz" pos="3449">
          <p15:clr>
            <a:srgbClr val="FBAE40"/>
          </p15:clr>
        </p15:guide>
        <p15:guide id="4" pos="742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marR="0" indent="-34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charset="0"/>
              <a:buChar char="•"/>
              <a:tabLst/>
              <a:defRPr sz="2000" baseline="0"/>
            </a:lvl1pPr>
            <a:lvl2pPr marL="685800" marR="0" indent="-34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342000">
              <a:buClr>
                <a:srgbClr val="41A7AC"/>
              </a:buClr>
              <a:buFont typeface="Arial" charset="0"/>
              <a:buChar char="•"/>
              <a:defRPr sz="1800" baseline="0"/>
            </a:lvl3pPr>
            <a:lvl4pPr marL="1600200" indent="-342000">
              <a:buClr>
                <a:srgbClr val="41A7AC"/>
              </a:buClr>
              <a:buFont typeface="Arial" charset="0"/>
              <a:buChar char="•"/>
              <a:defRPr sz="1800" baseline="0"/>
            </a:lvl4pPr>
            <a:lvl5pPr marL="2057400" indent="-228600">
              <a:buClr>
                <a:srgbClr val="41A7AC"/>
              </a:buClr>
              <a:buFont typeface="Arial" charset="0"/>
              <a:buChar char="•"/>
              <a:defRPr/>
            </a:lvl5pPr>
          </a:lstStyle>
          <a:p>
            <a:pPr marL="228600" marR="0" lvl="0" indent="-34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charset="0"/>
              <a:buChar char="•"/>
              <a:tabLst/>
              <a:defRPr/>
            </a:pPr>
            <a:r>
              <a:rPr lang="de-DE" dirty="0"/>
              <a:t>Mastertextformat bearbeiten</a:t>
            </a:r>
          </a:p>
          <a:p>
            <a:pPr marL="685800" marR="0" lvl="1" indent="-34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charset="0"/>
              <a:buChar char="•"/>
              <a:tabLst/>
              <a:defRPr/>
            </a:pPr>
            <a:r>
              <a:rPr lang="de-DE" dirty="0"/>
              <a:t>Mastertextformat bearbeiten</a:t>
            </a:r>
          </a:p>
          <a:p>
            <a:pPr marL="685800" marR="0" lvl="1" indent="-34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charset="0"/>
              <a:buChar char="•"/>
              <a:tabLst/>
              <a:defRPr/>
            </a:pPr>
            <a:r>
              <a:rPr lang="de-DE" dirty="0"/>
              <a:t>Mastertextformat bearbeiten</a:t>
            </a:r>
          </a:p>
          <a:p>
            <a:pPr marL="685800" marR="0" lvl="1" indent="-34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charset="0"/>
              <a:buChar char="•"/>
              <a:tabLst/>
              <a:defRPr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11926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>
          <p15:clr>
            <a:srgbClr val="FBAE40"/>
          </p15:clr>
        </p15:guide>
        <p15:guide id="2" orient="horz" pos="2208">
          <p15:clr>
            <a:srgbClr val="FBAE40"/>
          </p15:clr>
        </p15:guide>
        <p15:guide id="3" pos="74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871" y="1052736"/>
            <a:ext cx="10499713" cy="864096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852871" y="1916832"/>
            <a:ext cx="5157787" cy="627980"/>
          </a:xfrm>
        </p:spPr>
        <p:txBody>
          <a:bodyPr anchor="b">
            <a:normAutofit/>
          </a:bodyPr>
          <a:lstStyle>
            <a:lvl1pPr marL="0" indent="0">
              <a:buNone/>
              <a:defRPr sz="26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852871" y="2624732"/>
            <a:ext cx="5157787" cy="3684588"/>
          </a:xfrm>
        </p:spPr>
        <p:txBody>
          <a:bodyPr>
            <a:normAutofit/>
          </a:bodyPr>
          <a:lstStyle>
            <a:lvl1pPr indent="-342000">
              <a:defRPr sz="2000" baseline="0"/>
            </a:lvl1pPr>
            <a:lvl2pPr marL="6858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marL="685800" marR="0" lvl="1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685800" marR="0" lvl="1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lvl="1"/>
            <a:endParaRPr lang="de-D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194797" y="1916832"/>
            <a:ext cx="5157787" cy="627980"/>
          </a:xfrm>
        </p:spPr>
        <p:txBody>
          <a:bodyPr anchor="b">
            <a:normAutofit/>
          </a:bodyPr>
          <a:lstStyle>
            <a:lvl1pPr marL="0" indent="0">
              <a:buNone/>
              <a:defRPr sz="26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2"/>
          </p:nvPr>
        </p:nvSpPr>
        <p:spPr>
          <a:xfrm>
            <a:off x="6194797" y="2624732"/>
            <a:ext cx="5157787" cy="3684588"/>
          </a:xfrm>
        </p:spPr>
        <p:txBody>
          <a:bodyPr>
            <a:normAutofit/>
          </a:bodyPr>
          <a:lstStyle>
            <a:lvl1pPr indent="-342000">
              <a:defRPr sz="2000" baseline="0"/>
            </a:lvl1pPr>
            <a:lvl2pPr marL="6858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marL="685800" marR="0" lvl="1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marL="685800" marR="0" lvl="1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6555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60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339">
          <p15:clr>
            <a:srgbClr val="FBAE40"/>
          </p15:clr>
        </p15:guide>
        <p15:guide id="3" orient="horz" pos="3449">
          <p15:clr>
            <a:srgbClr val="FBAE40"/>
          </p15:clr>
        </p15:guide>
        <p15:guide id="4" pos="74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charset="0"/>
              <a:buChar char="•"/>
              <a:tabLst/>
              <a:defRPr sz="2000" baseline="0"/>
            </a:lvl1pPr>
            <a:lvl2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charset="0"/>
              <a:buChar char="•"/>
              <a:tabLst/>
              <a:defRPr sz="2000" baseline="0"/>
            </a:lvl2pPr>
            <a:lvl3pPr marL="228600" indent="-228600">
              <a:buClr>
                <a:srgbClr val="41A7AC"/>
              </a:buClr>
              <a:buFont typeface="Arial" charset="0"/>
              <a:buChar char="•"/>
              <a:defRPr sz="1800" baseline="0"/>
            </a:lvl3pPr>
            <a:lvl4pPr marL="228600" indent="-228600">
              <a:buClr>
                <a:srgbClr val="41A7AC"/>
              </a:buClr>
              <a:buFont typeface="Arial" charset="0"/>
              <a:buChar char="•"/>
              <a:defRPr sz="1800" baseline="0"/>
            </a:lvl4pPr>
            <a:lvl5pPr marL="2057400" indent="-228600">
              <a:buClr>
                <a:srgbClr val="41A7AC"/>
              </a:buClr>
              <a:buFont typeface="Arial" charset="0"/>
              <a:buChar char="•"/>
              <a:defRPr/>
            </a:lvl5pPr>
          </a:lstStyle>
          <a:p>
            <a:pPr marL="228600" marR="0" lvl="0" indent="-34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charset="0"/>
              <a:buChar char="•"/>
              <a:tabLst/>
              <a:defRPr/>
            </a:pPr>
            <a:r>
              <a:rPr lang="de-DE" dirty="0"/>
              <a:t>Mastertextformat bearbeiten</a:t>
            </a:r>
          </a:p>
          <a:p>
            <a:pPr marL="228600" marR="0" lvl="1" indent="-34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228600" marR="0" lvl="2" indent="-34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charset="0"/>
              <a:buChar char="•"/>
              <a:tabLst/>
              <a:defRPr/>
            </a:pPr>
            <a:r>
              <a:rPr lang="de-DE" dirty="0"/>
              <a:t>Dritte Ebene</a:t>
            </a:r>
          </a:p>
          <a:p>
            <a:pPr marL="228600" marR="0" lvl="3" indent="-34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charset="0"/>
              <a:buChar char="•"/>
              <a:tabLst/>
              <a:defRPr/>
            </a:pPr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097249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>
          <p15:clr>
            <a:srgbClr val="FBAE40"/>
          </p15:clr>
        </p15:guide>
        <p15:guide id="2" orient="horz" pos="2208">
          <p15:clr>
            <a:srgbClr val="FBAE40"/>
          </p15:clr>
        </p15:guide>
        <p15:guide id="3" pos="74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871" y="1052736"/>
            <a:ext cx="10499713" cy="86409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852871" y="1916832"/>
            <a:ext cx="5157787" cy="627980"/>
          </a:xfrm>
        </p:spPr>
        <p:txBody>
          <a:bodyPr anchor="b">
            <a:normAutofit/>
          </a:bodyPr>
          <a:lstStyle>
            <a:lvl1pPr marL="0" indent="0">
              <a:buNone/>
              <a:defRPr sz="26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852871" y="2624732"/>
            <a:ext cx="5157787" cy="3684588"/>
          </a:xfrm>
        </p:spPr>
        <p:txBody>
          <a:bodyPr>
            <a:normAutofit/>
          </a:bodyPr>
          <a:lstStyle>
            <a:lvl1pPr indent="-342000">
              <a:defRPr sz="2000" baseline="0"/>
            </a:lvl1pPr>
            <a:lvl2pPr marL="6858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194797" y="1916832"/>
            <a:ext cx="5157787" cy="627980"/>
          </a:xfrm>
        </p:spPr>
        <p:txBody>
          <a:bodyPr anchor="b">
            <a:normAutofit/>
          </a:bodyPr>
          <a:lstStyle>
            <a:lvl1pPr marL="0" indent="0">
              <a:buNone/>
              <a:defRPr sz="26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2"/>
          </p:nvPr>
        </p:nvSpPr>
        <p:spPr>
          <a:xfrm>
            <a:off x="6194797" y="2624732"/>
            <a:ext cx="5157787" cy="3684588"/>
          </a:xfrm>
        </p:spPr>
        <p:txBody>
          <a:bodyPr>
            <a:normAutofit/>
          </a:bodyPr>
          <a:lstStyle>
            <a:lvl1pPr indent="-342000">
              <a:defRPr sz="2000" baseline="0"/>
            </a:lvl1pPr>
            <a:lvl2pPr marL="6858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0687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8760"/>
            <a:ext cx="9144000" cy="19531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10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5075" y="-891480"/>
            <a:ext cx="4504571" cy="68580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69" y="3448878"/>
            <a:ext cx="4504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37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40">
          <p15:clr>
            <a:srgbClr val="FBAE40"/>
          </p15:clr>
        </p15:guide>
        <p15:guide id="2" orient="horz" pos="3552">
          <p15:clr>
            <a:srgbClr val="FBAE40"/>
          </p15:clr>
        </p15:guide>
        <p15:guide id="3" orient="horz" pos="220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5195" y="-840737"/>
            <a:ext cx="4504571" cy="6858000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10" y="3448878"/>
            <a:ext cx="4504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12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339">
          <p15:clr>
            <a:srgbClr val="FBAE40"/>
          </p15:clr>
        </p15:guide>
        <p15:guide id="3" orient="horz" pos="3449">
          <p15:clr>
            <a:srgbClr val="FBAE40"/>
          </p15:clr>
        </p15:guide>
        <p15:guide id="4" pos="742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46088" marR="0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charset="0"/>
              <a:buChar char="•"/>
              <a:tabLst/>
              <a:defRPr sz="2000" baseline="0"/>
            </a:lvl1pPr>
            <a:lvl2pPr marL="685800" marR="0" indent="-34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342000">
              <a:buClr>
                <a:srgbClr val="41A7AC"/>
              </a:buClr>
              <a:buFont typeface="Arial" charset="0"/>
              <a:buChar char="•"/>
              <a:defRPr sz="1800" baseline="0"/>
            </a:lvl3pPr>
            <a:lvl4pPr marL="1600200" indent="-342000">
              <a:buClr>
                <a:srgbClr val="41A7AC"/>
              </a:buClr>
              <a:buFont typeface="Arial" charset="0"/>
              <a:buChar char="•"/>
              <a:defRPr sz="1800" baseline="0"/>
            </a:lvl4pPr>
            <a:lvl5pPr marL="2057400" indent="-228600">
              <a:buClr>
                <a:srgbClr val="41A7AC"/>
              </a:buClr>
              <a:buFont typeface="Arial" charset="0"/>
              <a:buChar char="•"/>
              <a:defRPr/>
            </a:lvl5pPr>
          </a:lstStyle>
          <a:p>
            <a:pPr marL="228600" marR="0" lvl="0" indent="-34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charset="0"/>
              <a:buChar char="•"/>
              <a:tabLst/>
              <a:defRPr/>
            </a:pPr>
            <a:r>
              <a:rPr lang="de-DE" dirty="0"/>
              <a:t>Mastertextformat bearbeiten</a:t>
            </a:r>
          </a:p>
          <a:p>
            <a:pPr marL="685800" marR="0" lvl="1" indent="-34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charset="0"/>
              <a:buChar char="•"/>
              <a:tabLst/>
              <a:defRPr/>
            </a:pPr>
            <a:r>
              <a:rPr lang="de-DE" dirty="0"/>
              <a:t>Mastertextformat bearbeiten</a:t>
            </a:r>
          </a:p>
          <a:p>
            <a:pPr marL="685800" marR="0" lvl="1" indent="-34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charset="0"/>
              <a:buChar char="•"/>
              <a:tabLst/>
              <a:defRPr/>
            </a:pPr>
            <a:r>
              <a:rPr lang="de-DE" dirty="0"/>
              <a:t>Mastertextformat bearbeiten</a:t>
            </a:r>
          </a:p>
          <a:p>
            <a:pPr marL="685800" marR="0" lvl="1" indent="-34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charset="0"/>
              <a:buChar char="•"/>
              <a:tabLst/>
              <a:defRPr/>
            </a:pPr>
            <a:r>
              <a:rPr lang="de-DE" dirty="0"/>
              <a:t>Mastertextformat bearbeiten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9185" y="-891480"/>
            <a:ext cx="4504571" cy="68580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10" y="3448878"/>
            <a:ext cx="4589849" cy="698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1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>
          <p15:clr>
            <a:srgbClr val="FBAE40"/>
          </p15:clr>
        </p15:guide>
        <p15:guide id="2" orient="horz" pos="2208">
          <p15:clr>
            <a:srgbClr val="FBAE40"/>
          </p15:clr>
        </p15:guide>
        <p15:guide id="3" pos="74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871" y="1052736"/>
            <a:ext cx="10499713" cy="864096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852871" y="1916832"/>
            <a:ext cx="5157787" cy="627980"/>
          </a:xfrm>
        </p:spPr>
        <p:txBody>
          <a:bodyPr anchor="b">
            <a:normAutofit/>
          </a:bodyPr>
          <a:lstStyle>
            <a:lvl1pPr marL="0" indent="0">
              <a:buNone/>
              <a:defRPr sz="26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852871" y="2624732"/>
            <a:ext cx="5157787" cy="3684588"/>
          </a:xfrm>
        </p:spPr>
        <p:txBody>
          <a:bodyPr>
            <a:normAutofit/>
          </a:bodyPr>
          <a:lstStyle>
            <a:lvl1pPr indent="-342000">
              <a:defRPr sz="2000" baseline="0"/>
            </a:lvl1pPr>
            <a:lvl2pPr marL="6858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marL="685800" marR="0" lvl="1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685800" marR="0" lvl="1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lvl="1"/>
            <a:endParaRPr lang="de-D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194797" y="1916832"/>
            <a:ext cx="5157787" cy="627980"/>
          </a:xfrm>
        </p:spPr>
        <p:txBody>
          <a:bodyPr anchor="b">
            <a:normAutofit/>
          </a:bodyPr>
          <a:lstStyle>
            <a:lvl1pPr marL="0" indent="0">
              <a:buNone/>
              <a:defRPr sz="26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2"/>
          </p:nvPr>
        </p:nvSpPr>
        <p:spPr>
          <a:xfrm>
            <a:off x="6194797" y="2624732"/>
            <a:ext cx="5157787" cy="3684588"/>
          </a:xfrm>
        </p:spPr>
        <p:txBody>
          <a:bodyPr>
            <a:normAutofit/>
          </a:bodyPr>
          <a:lstStyle>
            <a:lvl1pPr indent="-342000">
              <a:defRPr sz="2000" baseline="0"/>
            </a:lvl1pPr>
            <a:lvl2pPr marL="6858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marL="685800" marR="0" lvl="1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marL="685800" marR="0" lvl="1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1"/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5263" y="-901419"/>
            <a:ext cx="4504571" cy="68580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3448878"/>
            <a:ext cx="4504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85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8760"/>
            <a:ext cx="9144000" cy="19531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10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48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40">
          <p15:clr>
            <a:srgbClr val="FBAE40"/>
          </p15:clr>
        </p15:guide>
        <p15:guide id="2" orient="horz" pos="3552">
          <p15:clr>
            <a:srgbClr val="FBAE40"/>
          </p15:clr>
        </p15:guide>
        <p15:guide id="3" orient="horz" pos="220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48981F3-53BA-1C40-952B-670EB3DFCE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356" y="244560"/>
            <a:ext cx="1904338" cy="767026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687" y="5756473"/>
            <a:ext cx="13855399" cy="14169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2875" y="1052736"/>
            <a:ext cx="953499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594" y="1772816"/>
            <a:ext cx="9506272" cy="4279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Mastertextformat bearbeiten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Mastertextformat bearbeiten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3754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41A7AC"/>
          </a:solidFill>
          <a:latin typeface="arial" charset="0"/>
          <a:ea typeface="Helvetica Neue" charset="0"/>
          <a:cs typeface="Helvetica Neue" charset="0"/>
        </a:defRPr>
      </a:lvl1pPr>
    </p:titleStyle>
    <p:bodyStyle>
      <a:lvl1pPr marL="357188" marR="0" indent="-357188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41A7AC"/>
        </a:buClr>
        <a:buSzTx/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Helvetica Neue" charset="0"/>
          <a:cs typeface="Helvetica Neue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41A7AC"/>
        </a:buClr>
        <a:buSzTx/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1A7AC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1A7AC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1A7AC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5A8ACD6-1CA8-294F-B5E5-68C83CEA7B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356" y="244560"/>
            <a:ext cx="1904338" cy="7670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2875" y="1052736"/>
            <a:ext cx="953499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594" y="1844824"/>
            <a:ext cx="9506272" cy="420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Mastertextformat bearbeiten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Mastertextformat bearbeiten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166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41A7AC"/>
          </a:solidFill>
          <a:latin typeface="arial" charset="0"/>
          <a:ea typeface="Helvetica Neue" charset="0"/>
          <a:cs typeface="Helvetica Neue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41A7AC"/>
        </a:buClr>
        <a:buSzTx/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Helvetica Neue" charset="0"/>
          <a:cs typeface="Helvetica Neue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41A7AC"/>
        </a:buClr>
        <a:buSzTx/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1A7AC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1A7AC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1A7AC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20F4AC5-CE75-4C41-8578-33BCBD679E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356" y="244560"/>
            <a:ext cx="1904338" cy="7670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2875" y="1052736"/>
            <a:ext cx="9534991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594" y="2132856"/>
            <a:ext cx="9506272" cy="3919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Mastertextformat bearbeiten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Mastertextformat bearbeiten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A7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Mastertextformat bearbeiten</a:t>
            </a: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412" y="5733256"/>
            <a:ext cx="15773800" cy="117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5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41A7AC"/>
          </a:solidFill>
          <a:latin typeface="arial" charset="0"/>
          <a:ea typeface="Helvetica Neue" charset="0"/>
          <a:cs typeface="Helvetica Neue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41A7AC"/>
        </a:buClr>
        <a:buSzTx/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Helvetica Neue" charset="0"/>
          <a:cs typeface="Helvetica Neue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41A7AC"/>
        </a:buClr>
        <a:buSzTx/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1A7AC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1A7AC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1A7AC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kd.be.ch/de/start/dienstleistungen/anmeldung-fuer-die-bildungsgaenge-der-sekundarstufe-2/anmeldung-zur-pruefung-ohne-empfehlungsverfahren.htm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ymthun.ch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376" y="2924944"/>
            <a:ext cx="11305255" cy="1104349"/>
          </a:xfrm>
          <a:noFill/>
        </p:spPr>
        <p:txBody>
          <a:bodyPr>
            <a:noAutofit/>
          </a:bodyPr>
          <a:lstStyle/>
          <a:p>
            <a:pPr algn="l"/>
            <a:r>
              <a:rPr lang="de-CH" sz="4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Kantonale Prüfung für die Zulassung zum gymnasialen Unterricht (GYM1)</a:t>
            </a:r>
            <a:endParaRPr lang="de-CH" sz="4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1B9015-8E26-1D7A-C542-6FF599958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7" y="207090"/>
            <a:ext cx="2664296" cy="1781750"/>
          </a:xfrm>
          <a:prstGeom prst="rect">
            <a:avLst/>
          </a:prstGeom>
        </p:spPr>
      </p:pic>
      <p:pic>
        <p:nvPicPr>
          <p:cNvPr id="5" name="Grafik 4" descr="Ein Bild, das Gras, draußen, Gebäude, Baum enthält.&#10;&#10;Automatisch generierte Beschreibung">
            <a:extLst>
              <a:ext uri="{FF2B5EF4-FFF2-40B4-BE49-F238E27FC236}">
                <a16:creationId xmlns:a16="http://schemas.microsoft.com/office/drawing/2014/main" id="{E80FD31B-CE5E-8177-5B1C-5A8A30628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83" y="207090"/>
            <a:ext cx="2677960" cy="17817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0F1AD7C-2F07-4CE6-2C60-A666F173E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94"/>
          <a:stretch/>
        </p:blipFill>
        <p:spPr>
          <a:xfrm>
            <a:off x="6249901" y="207945"/>
            <a:ext cx="2664296" cy="1781751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7D3FD21-1798-1DEF-74C1-3DED66458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201008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de-DE" sz="3200" dirty="0"/>
              <a:t>Herzlich willkommen!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3623461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C619F-3C79-4B9F-C4B4-9211BB082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69D92-CAE6-B5F0-2633-1A2953C23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sz="3600" dirty="0"/>
              <a:t>Nach schriftlichen Prüfungen III</a:t>
            </a:r>
            <a:endParaRPr lang="de-DE" b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06704D-99C3-2F0C-2E00-33031031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594" y="1772816"/>
            <a:ext cx="10299022" cy="427933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Individuelle Eröffnung über Schulleitungen der vorbereitenden Schulen mit Rechtsmittelbelehrung und Hinweis auf das Recht und die Termine zur Einsichtnahme in die Prüfungsarbeiten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Eröffnung der Resultate durch Schulleitungen der Volksschule erfolgt bis spätestens Donnerstag, 19. März 2026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Kandidatinnen und Kandidaten, welche nicht am offiziellen Empfehlungsverfahren teilgenommen haben (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z.b.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aus Privatschulen) werden direkt benachrichtigt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sz="3600" dirty="0"/>
              <a:t>Prüfungszeiten</a:t>
            </a:r>
            <a:endParaRPr lang="de-DE" b="0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4A69CE9B-85EE-4DE6-97AB-E75842CA22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526665"/>
              </p:ext>
            </p:extLst>
          </p:nvPr>
        </p:nvGraphicFramePr>
        <p:xfrm>
          <a:off x="1385545" y="1668699"/>
          <a:ext cx="9534991" cy="4167045"/>
        </p:xfrm>
        <a:graphic>
          <a:graphicData uri="http://schemas.openxmlformats.org/drawingml/2006/table">
            <a:tbl>
              <a:tblPr/>
              <a:tblGrid>
                <a:gridCol w="2959135">
                  <a:extLst>
                    <a:ext uri="{9D8B030D-6E8A-4147-A177-3AD203B41FA5}">
                      <a16:colId xmlns:a16="http://schemas.microsoft.com/office/drawing/2014/main" val="1193562178"/>
                    </a:ext>
                  </a:extLst>
                </a:gridCol>
                <a:gridCol w="2383748">
                  <a:extLst>
                    <a:ext uri="{9D8B030D-6E8A-4147-A177-3AD203B41FA5}">
                      <a16:colId xmlns:a16="http://schemas.microsoft.com/office/drawing/2014/main" val="1223112975"/>
                    </a:ext>
                  </a:extLst>
                </a:gridCol>
                <a:gridCol w="4192108">
                  <a:extLst>
                    <a:ext uri="{9D8B030D-6E8A-4147-A177-3AD203B41FA5}">
                      <a16:colId xmlns:a16="http://schemas.microsoft.com/office/drawing/2014/main" val="2993453917"/>
                    </a:ext>
                  </a:extLst>
                </a:gridCol>
              </a:tblGrid>
              <a:tr h="9819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2000" b="1" kern="1200" baseline="0" dirty="0">
                          <a:solidFill>
                            <a:srgbClr val="41A7AC"/>
                          </a:solidFill>
                          <a:latin typeface="arial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Datum (DIN 10/11)</a:t>
                      </a:r>
                      <a:endParaRPr lang="de-CH" sz="2000" b="1" kern="1200" baseline="0" dirty="0">
                        <a:solidFill>
                          <a:srgbClr val="41A7AC"/>
                        </a:solidFill>
                        <a:latin typeface="arial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2000" b="1" kern="1200" baseline="0" dirty="0">
                          <a:solidFill>
                            <a:srgbClr val="41A7AC"/>
                          </a:solidFill>
                          <a:latin typeface="arial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Zeit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2000" b="1" kern="1200" baseline="0" dirty="0">
                          <a:solidFill>
                            <a:srgbClr val="41A7AC"/>
                          </a:solidFill>
                          <a:latin typeface="arial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Prüfung in: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549567"/>
                  </a:ext>
                </a:extLst>
              </a:tr>
              <a:tr h="77244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2000" b="1" kern="1200" baseline="0" dirty="0">
                          <a:solidFill>
                            <a:srgbClr val="41A7AC"/>
                          </a:solidFill>
                          <a:latin typeface="arial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Montag, 02. März 2026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2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08.30 – 10.30 Uhr</a:t>
                      </a:r>
                      <a:endParaRPr lang="de-CH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20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Deutsch schriftlich</a:t>
                      </a:r>
                      <a:endParaRPr lang="de-CH" sz="20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487285"/>
                  </a:ext>
                </a:extLst>
              </a:tr>
              <a:tr h="77244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2000" b="1" kern="1200" baseline="0" dirty="0">
                          <a:solidFill>
                            <a:srgbClr val="41A7AC"/>
                          </a:solidFill>
                          <a:latin typeface="arial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Montag, 02. März 2026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11.00 – 12.00 Uhr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20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Französisch (</a:t>
                      </a:r>
                      <a:r>
                        <a:rPr lang="de-CH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Englisch</a:t>
                      </a:r>
                      <a:r>
                        <a:rPr lang="de-CH" sz="20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) schriftlich</a:t>
                      </a:r>
                      <a:endParaRPr lang="de-CH" sz="20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664185"/>
                  </a:ext>
                </a:extLst>
              </a:tr>
              <a:tr h="77244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2000" b="1" kern="1200" baseline="0" dirty="0">
                          <a:solidFill>
                            <a:srgbClr val="41A7AC"/>
                          </a:solidFill>
                          <a:latin typeface="arial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Dienstag, 03. März 2026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08.30 – 09.30 Uhr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20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Mathematik I schriftlich</a:t>
                      </a:r>
                      <a:endParaRPr lang="de-CH" sz="20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05359"/>
                  </a:ext>
                </a:extLst>
              </a:tr>
              <a:tr h="77244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2000" b="1" kern="1200" baseline="0" dirty="0">
                          <a:solidFill>
                            <a:srgbClr val="41A7AC"/>
                          </a:solidFill>
                          <a:latin typeface="arial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Dienstag, 03. März 2026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2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10.00 – 11.00 Uhr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20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Mathematik II schriftlich</a:t>
                      </a:r>
                      <a:endParaRPr lang="de-CH" sz="20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27229"/>
                  </a:ext>
                </a:extLst>
              </a:tr>
              <a:tr h="77244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2000" b="1" kern="1200" baseline="0" dirty="0">
                          <a:solidFill>
                            <a:srgbClr val="41A7AC"/>
                          </a:solidFill>
                          <a:latin typeface="arial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Freitag, 13. März 2026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13.00 – 18.00 Uhr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20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Französisch (Englisch) mündlich</a:t>
                      </a:r>
                      <a:endParaRPr lang="de-CH" sz="20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070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21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8560C-A3C7-99B0-0B2C-8AA1502EE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3A4E5-9597-5D1A-0BF0-A71075BF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sz="3600" dirty="0"/>
              <a:t>Richtlinien Prüfungsablauf: Vor Prüfungen</a:t>
            </a:r>
            <a:endParaRPr lang="de-DE" b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1DF28A-C0A7-6990-4AC6-2090AE651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594" y="1772816"/>
            <a:ext cx="10299022" cy="427933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Anmeldung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online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möglich bis am 15. Februar 2026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Versand Prüfungsaufgebot bis spätestens Mittwoch, 18. Februar 2026 mit Postabgang (A-Post)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Bei Krankheit: Telefonische Abmeldung vor Prüfung beim Sekretariat Gymnasium Thun (033 359 58 57).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Kandidantennummer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gemäss Prüfungsaufgebot einprägen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An allen Prüfungstagen ID mitnehmen, wird kontrolliert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Pünktlich erscheinen, keine Zusatzzeiten bei Verspätung</a:t>
            </a:r>
          </a:p>
        </p:txBody>
      </p:sp>
    </p:spTree>
    <p:extLst>
      <p:ext uri="{BB962C8B-B14F-4D97-AF65-F5344CB8AC3E}">
        <p14:creationId xmlns:p14="http://schemas.microsoft.com/office/powerpoint/2010/main" val="59162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68FC8-1486-99D9-C72A-1BAC73019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80ADA-2B5F-4C8F-978C-54640F6E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sz="3600" dirty="0"/>
              <a:t>Richtlinien Prüfungsablauf: An Prüfungstagen</a:t>
            </a:r>
            <a:endParaRPr lang="de-DE" b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655F51-9D4B-C030-9E43-175E7C90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594" y="1772816"/>
            <a:ext cx="10299022" cy="427933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Schreibzeug: blauer oder schwarzer Kugelschreiber/Füllfeder (kein Bleistift), persönliches Tipp-Ex ist möglich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Smartphones und Smartwatches ausschalten und im Gepäck deponieren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Prüfen, ob Prüfung korrekter Schulstufe (8. oder 9. SJ) erhalten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Alle Prüfungsbogen mit Kandidatennummer, Namen und Vornamen beschriften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Alle Antworten auf Prüfungsbogen schreiben, für Aufsatz werden linierte Blätter abgegeben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5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0C972-9CCB-B6EC-34F8-4D95D9C80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4F601-0A64-77B2-B55B-FD3A4A09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sz="3600" dirty="0"/>
              <a:t>Richtlinien Prüfungsablauf: An Prüfungstagen</a:t>
            </a:r>
            <a:endParaRPr lang="de-DE" b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8F8CE6-6000-FFFD-351F-9AE5E15BC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594" y="1772816"/>
            <a:ext cx="10299022" cy="427933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Nur eine Lösung notieren, keine Auswahlsendung («falsche Antwort» löschen oder durchstreichen)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Spicken führt zum Prüfungsausschluss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Prüfungen können nicht vorzeitig abgegeben werden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Während Einsammeln der Prüfung sitzenbleiben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Französisch schriftlich: bei Textproduktion (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rédaction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) Anzahl Wörter zählen und notieren</a:t>
            </a:r>
          </a:p>
        </p:txBody>
      </p:sp>
    </p:spTree>
    <p:extLst>
      <p:ext uri="{BB962C8B-B14F-4D97-AF65-F5344CB8AC3E}">
        <p14:creationId xmlns:p14="http://schemas.microsoft.com/office/powerpoint/2010/main" val="167694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32B59-8810-0C18-CFF2-CE9A0404C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51761-FFE9-C8E2-4470-50F4786D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875" y="1052736"/>
            <a:ext cx="9967701" cy="504056"/>
          </a:xfrm>
        </p:spPr>
        <p:txBody>
          <a:bodyPr>
            <a:normAutofit fontScale="90000"/>
          </a:bodyPr>
          <a:lstStyle/>
          <a:p>
            <a:pPr algn="l"/>
            <a:r>
              <a:rPr lang="de-CH" sz="3600" dirty="0"/>
              <a:t>Richtlinien Prüfungsablauf: Mathematik</a:t>
            </a:r>
            <a:endParaRPr lang="de-DE" b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24BFC5-623E-4487-5261-7AFB6D775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594" y="1772816"/>
            <a:ext cx="10299022" cy="427933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Lösungen doppelt unterstreichen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Es werden keine inhaltlichen Fragen beantwortet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Hilfsmittel für Mathematik: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"/>
              <a:tabLst>
                <a:tab pos="1530350" algn="l"/>
              </a:tabLst>
            </a:pPr>
            <a:r>
              <a:rPr lang="de-CH" sz="24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Math I: Zirkel, Geodreieck, Lineal; </a:t>
            </a:r>
            <a:br>
              <a:rPr lang="de-CH" sz="24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de-CH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kein Taschenrechner – wird kontrolliert!</a:t>
            </a:r>
            <a:endParaRPr lang="de-CH" sz="2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"/>
              <a:tabLst>
                <a:tab pos="1530350" algn="l"/>
              </a:tabLst>
            </a:pPr>
            <a:r>
              <a:rPr lang="de-CH" sz="24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Math II: zusätzlich persönlicher Taschenrechner (nicht graphikfähig, nicht programmierbar und ohne Gleichungslöser (Solver). </a:t>
            </a:r>
            <a:br>
              <a:rPr lang="de-CH" sz="24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de-CH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Nicht erlaubt ist z.B. TI-30-PRO</a:t>
            </a:r>
            <a:r>
              <a:rPr lang="de-CH" sz="24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); </a:t>
            </a:r>
            <a:br>
              <a:rPr lang="de-CH" sz="24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de-CH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Taschenrechner wird </a:t>
            </a:r>
            <a:r>
              <a:rPr lang="de-CH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zu Beginn von</a:t>
            </a:r>
            <a:r>
              <a:rPr lang="de-CH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Math II kontrolliert</a:t>
            </a:r>
          </a:p>
        </p:txBody>
      </p:sp>
    </p:spTree>
    <p:extLst>
      <p:ext uri="{BB962C8B-B14F-4D97-AF65-F5344CB8AC3E}">
        <p14:creationId xmlns:p14="http://schemas.microsoft.com/office/powerpoint/2010/main" val="45055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D1508-42E2-1894-6D24-460E05863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37AA2-0C51-948A-C22C-4D9819B7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sz="3600" dirty="0"/>
              <a:t>Nach schriftlichen Prüfungen I</a:t>
            </a:r>
            <a:endParaRPr lang="de-DE" b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3552E1-1E9D-5BC7-5336-AB8C6F422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594" y="1772816"/>
            <a:ext cx="10299022" cy="427933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Die Prüfungen werden rasch korrigiert, die Resultate gesammelt.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Wer mit hypothetischer 6 in der mündlichen Prüfung Französisch (Englisch) die Punktzahl 16 erreichen könnte und nicht mehr als zwei ungenügende Noten hat, erhält Zugang zur mündlichen Prüfung.</a:t>
            </a:r>
            <a:endParaRPr lang="de-CH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Publikation per 11. März 2026 der Kandidatennummern mit der Angabe zur mündlichen Prüfung ‘zugelassen/nicht zugelassen’ auf Schulwebsite </a:t>
            </a:r>
            <a:r>
              <a:rPr lang="de-CH" sz="3200" dirty="0">
                <a:solidFill>
                  <a:srgbClr val="41A7AC"/>
                </a:solidFill>
              </a:rPr>
              <a:t>(</a:t>
            </a:r>
            <a:r>
              <a:rPr lang="de-CH" sz="3200" dirty="0">
                <a:solidFill>
                  <a:srgbClr val="41A7A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www.gymthun.ch</a:t>
            </a:r>
            <a:r>
              <a:rPr lang="de-CH" sz="3200" dirty="0">
                <a:solidFill>
                  <a:srgbClr val="41A7AC"/>
                </a:solidFill>
              </a:rPr>
              <a:t>) unter ‘Aktuelles’</a:t>
            </a:r>
          </a:p>
          <a:p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Kein zusätzlicher Postversand (Einladung wird ausschliesslich auf der Website publiziert)</a:t>
            </a:r>
          </a:p>
        </p:txBody>
      </p:sp>
    </p:spTree>
    <p:extLst>
      <p:ext uri="{BB962C8B-B14F-4D97-AF65-F5344CB8AC3E}">
        <p14:creationId xmlns:p14="http://schemas.microsoft.com/office/powerpoint/2010/main" val="350791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91CCA-7738-1EE2-1787-0F976AF94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530F1-596D-69EC-C2B2-80531CC0A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sz="3600" dirty="0"/>
              <a:t>Liste Zulassungen zu mündlicher Prüfung</a:t>
            </a:r>
            <a:endParaRPr lang="de-DE" b="0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31994D63-3DD8-0C7D-6F93-6CF549FB8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5791" y="1556792"/>
            <a:ext cx="6381842" cy="4321562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2D1BC6E-CC35-FFD3-85C4-E93E22052922}"/>
              </a:ext>
            </a:extLst>
          </p:cNvPr>
          <p:cNvSpPr/>
          <p:nvPr/>
        </p:nvSpPr>
        <p:spPr>
          <a:xfrm rot="19483009">
            <a:off x="568709" y="2889196"/>
            <a:ext cx="10864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9600" b="1" dirty="0">
                <a:ln/>
                <a:solidFill>
                  <a:schemeClr val="accent3">
                    <a:lumMod val="40000"/>
                    <a:lumOff val="60000"/>
                  </a:schemeClr>
                </a:solidFill>
              </a:rPr>
              <a:t>Muster</a:t>
            </a:r>
          </a:p>
        </p:txBody>
      </p:sp>
    </p:spTree>
    <p:extLst>
      <p:ext uri="{BB962C8B-B14F-4D97-AF65-F5344CB8AC3E}">
        <p14:creationId xmlns:p14="http://schemas.microsoft.com/office/powerpoint/2010/main" val="242031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53994-0709-5153-2177-BE1137E60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79B2E6-F854-F9AB-A1EC-DB855C25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sz="3600" dirty="0"/>
              <a:t>Nach schriftlichen Prüfungen II</a:t>
            </a:r>
            <a:endParaRPr lang="de-DE" b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EAB9F3-DAFD-2A09-8B4E-41BCEA08C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594" y="1772816"/>
            <a:ext cx="10299022" cy="427933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Die mündlichen Prüfungen finden am Freitagnachmittag, 13. März 2026 am Standort Seefeld statt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Nach Berechnung der Ergebnisse werden die Noten den Herkunftsschule übermittelt, die die Resultate eröffnen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3429000" algn="l"/>
                <a:tab pos="540385" algn="l"/>
                <a:tab pos="3429000" algn="l"/>
              </a:tabLs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Sekretariate Gymnasium Thun geben keine Auskunft über Resultate</a:t>
            </a:r>
          </a:p>
        </p:txBody>
      </p:sp>
    </p:spTree>
    <p:extLst>
      <p:ext uri="{BB962C8B-B14F-4D97-AF65-F5344CB8AC3E}">
        <p14:creationId xmlns:p14="http://schemas.microsoft.com/office/powerpoint/2010/main" val="990774351"/>
      </p:ext>
    </p:extLst>
  </p:cSld>
  <p:clrMapOvr>
    <a:masterClrMapping/>
  </p:clrMapOvr>
</p:sld>
</file>

<file path=ppt/theme/theme1.xml><?xml version="1.0" encoding="utf-8"?>
<a:theme xmlns:a="http://schemas.openxmlformats.org/drawingml/2006/main" name="Gymthun Grü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PPT_2022_ohne_Institution" id="{B801BDEE-5905-4154-9316-08566C4AF8D8}" vid="{149F2F65-D316-4433-8E1D-35A25D361449}"/>
    </a:ext>
  </a:extLst>
</a:theme>
</file>

<file path=ppt/theme/theme2.xml><?xml version="1.0" encoding="utf-8"?>
<a:theme xmlns:a="http://schemas.openxmlformats.org/drawingml/2006/main" name="Gymthun Rot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PPT_2022_ohne_Institution" id="{B801BDEE-5905-4154-9316-08566C4AF8D8}" vid="{BE617A0E-DBF9-40C7-846A-32A183844EC0}"/>
    </a:ext>
  </a:extLst>
</a:theme>
</file>

<file path=ppt/theme/theme3.xml><?xml version="1.0" encoding="utf-8"?>
<a:theme xmlns:a="http://schemas.openxmlformats.org/drawingml/2006/main" name="Gymthun Blau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PPT_2022_ohne_Institution" id="{B801BDEE-5905-4154-9316-08566C4AF8D8}" vid="{FD970166-AF87-4FEF-8443-24DC5746615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Vorlage_PPT_2022_ohne_Institution</Template>
  <TotalTime>0</TotalTime>
  <Words>543</Words>
  <Application>Microsoft Office PowerPoint</Application>
  <PresentationFormat>Breitbild</PresentationFormat>
  <Paragraphs>61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Arial</vt:lpstr>
      <vt:lpstr>Calibri</vt:lpstr>
      <vt:lpstr>Wingdings</vt:lpstr>
      <vt:lpstr>Gymthun Grün</vt:lpstr>
      <vt:lpstr>Gymthun Rot</vt:lpstr>
      <vt:lpstr>Gymthun Blau</vt:lpstr>
      <vt:lpstr>Kantonale Prüfung für die Zulassung zum gymnasialen Unterricht (GYM1)</vt:lpstr>
      <vt:lpstr>Prüfungszeiten</vt:lpstr>
      <vt:lpstr>Richtlinien Prüfungsablauf: Vor Prüfungen</vt:lpstr>
      <vt:lpstr>Richtlinien Prüfungsablauf: An Prüfungstagen</vt:lpstr>
      <vt:lpstr>Richtlinien Prüfungsablauf: An Prüfungstagen</vt:lpstr>
      <vt:lpstr>Richtlinien Prüfungsablauf: Mathematik</vt:lpstr>
      <vt:lpstr>Nach schriftlichen Prüfungen I</vt:lpstr>
      <vt:lpstr>Liste Zulassungen zu mündlicher Prüfung</vt:lpstr>
      <vt:lpstr>Nach schriftlichen Prüfungen II</vt:lpstr>
      <vt:lpstr>Nach schriftlichen Prüfungen III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Elternabend 26gF-J</dc:title>
  <dc:creator>gabriela.ingold</dc:creator>
  <cp:lastModifiedBy>Ingold Gabriela</cp:lastModifiedBy>
  <cp:revision>50</cp:revision>
  <cp:lastPrinted>2025-11-03T09:15:44Z</cp:lastPrinted>
  <dcterms:created xsi:type="dcterms:W3CDTF">2022-10-24T11:22:30Z</dcterms:created>
  <dcterms:modified xsi:type="dcterms:W3CDTF">2026-01-20T12:23:47Z</dcterms:modified>
</cp:coreProperties>
</file>